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476" r:id="rId2"/>
    <p:sldId id="485" r:id="rId3"/>
    <p:sldId id="841" r:id="rId4"/>
    <p:sldId id="862" r:id="rId5"/>
    <p:sldId id="801" r:id="rId6"/>
    <p:sldId id="879" r:id="rId7"/>
    <p:sldId id="865" r:id="rId8"/>
    <p:sldId id="462" r:id="rId9"/>
    <p:sldId id="259" r:id="rId10"/>
    <p:sldId id="866" r:id="rId11"/>
    <p:sldId id="325" r:id="rId12"/>
    <p:sldId id="869" r:id="rId13"/>
    <p:sldId id="2141411622" r:id="rId14"/>
    <p:sldId id="881" r:id="rId15"/>
    <p:sldId id="969" r:id="rId16"/>
    <p:sldId id="867" r:id="rId17"/>
    <p:sldId id="871" r:id="rId18"/>
    <p:sldId id="870" r:id="rId19"/>
    <p:sldId id="2141411634" r:id="rId20"/>
    <p:sldId id="868" r:id="rId21"/>
    <p:sldId id="873" r:id="rId22"/>
    <p:sldId id="2141411608" r:id="rId23"/>
    <p:sldId id="2141411625" r:id="rId24"/>
    <p:sldId id="947" r:id="rId25"/>
    <p:sldId id="949" r:id="rId26"/>
    <p:sldId id="2141411620" r:id="rId27"/>
    <p:sldId id="2141411621" r:id="rId28"/>
    <p:sldId id="2141411623" r:id="rId29"/>
    <p:sldId id="864" r:id="rId30"/>
    <p:sldId id="2141411637" r:id="rId31"/>
    <p:sldId id="2141411626" r:id="rId32"/>
    <p:sldId id="2141411638" r:id="rId33"/>
    <p:sldId id="2141411627" r:id="rId34"/>
    <p:sldId id="2141411639" r:id="rId35"/>
    <p:sldId id="2141411640" r:id="rId36"/>
    <p:sldId id="258" r:id="rId37"/>
    <p:sldId id="2141411641" r:id="rId38"/>
    <p:sldId id="260" r:id="rId39"/>
    <p:sldId id="2141411643" r:id="rId40"/>
    <p:sldId id="2141411642" r:id="rId41"/>
    <p:sldId id="875" r:id="rId42"/>
    <p:sldId id="2141411628" r:id="rId43"/>
    <p:sldId id="2141411629" r:id="rId44"/>
    <p:sldId id="2141411630" r:id="rId45"/>
    <p:sldId id="2141411631" r:id="rId46"/>
    <p:sldId id="2141411632" r:id="rId47"/>
    <p:sldId id="2141411635" r:id="rId48"/>
    <p:sldId id="478" r:id="rId49"/>
    <p:sldId id="2141411633" r:id="rId50"/>
    <p:sldId id="813" r:id="rId51"/>
    <p:sldId id="802" r:id="rId52"/>
    <p:sldId id="816" r:id="rId53"/>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1" name="Mirkin, Mitchell" initials="MM" lastIdx="18" clrIdx="1"/>
  <p:cmAuthor id="2" name="vhacoiveljs" initials="v" lastIdx="1" clrIdx="2"/>
  <p:cmAuthor id="3" name="Department of Veterans Affairs" initials="DoVA" lastIdx="9" clrIdx="3"/>
  <p:cmAuthor id="4" name="Huang, Grant" initials="HG" lastIdx="1" clrIdx="4">
    <p:extLst>
      <p:ext uri="{19B8F6BF-5375-455C-9EA6-DF929625EA0E}">
        <p15:presenceInfo xmlns:p15="http://schemas.microsoft.com/office/powerpoint/2012/main" userId="S::grant.huang@va.gov::dc6ee509-eac4-4268-a04a-8b1a987c5a79" providerId="AD"/>
      </p:ext>
    </p:extLst>
  </p:cmAuthor>
  <p:cmAuthor id="5" name="Ramoni, Rachel" initials="RR" lastIdx="9" clrIdx="5">
    <p:extLst>
      <p:ext uri="{19B8F6BF-5375-455C-9EA6-DF929625EA0E}">
        <p15:presenceInfo xmlns:p15="http://schemas.microsoft.com/office/powerpoint/2012/main" userId="S::Rachel.Ramoni@va.gov::0be837dc-6320-4638-a287-3ad3cfbcb1de" providerId="AD"/>
      </p:ext>
    </p:extLst>
  </p:cmAuthor>
  <p:cmAuthor id="6" name="Davey, Victoria" initials="DV" lastIdx="1" clrIdx="6">
    <p:extLst>
      <p:ext uri="{19B8F6BF-5375-455C-9EA6-DF929625EA0E}">
        <p15:presenceInfo xmlns:p15="http://schemas.microsoft.com/office/powerpoint/2012/main" userId="S::victoria.davey@va.gov::7cc2fa62-b93c-4b7d-a11f-ada96f46d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9A0000"/>
    <a:srgbClr val="002C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3727" autoAdjust="0"/>
  </p:normalViewPr>
  <p:slideViewPr>
    <p:cSldViewPr snapToGrid="0">
      <p:cViewPr varScale="1">
        <p:scale>
          <a:sx n="107" d="100"/>
          <a:sy n="107" d="100"/>
        </p:scale>
        <p:origin x="1752" y="102"/>
      </p:cViewPr>
      <p:guideLst>
        <p:guide orient="horz" pos="419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sz="quarter" idx="1"/>
          </p:nvPr>
        </p:nvSpPr>
        <p:spPr>
          <a:xfrm>
            <a:off x="3979930" y="0"/>
            <a:ext cx="3044719" cy="465614"/>
          </a:xfrm>
          <a:prstGeom prst="rect">
            <a:avLst/>
          </a:prstGeom>
        </p:spPr>
        <p:txBody>
          <a:bodyPr vert="horz" lIns="93354" tIns="46676" rIns="93354" bIns="46676" rtlCol="0"/>
          <a:lstStyle>
            <a:lvl1pPr algn="r">
              <a:defRPr sz="1200"/>
            </a:lvl1pPr>
          </a:lstStyle>
          <a:p>
            <a:fld id="{484A682B-60B7-244F-AF8C-16AA5F067F6C}" type="datetimeFigureOut">
              <a:rPr lang="en-US" smtClean="0"/>
              <a:pPr/>
              <a:t>7/29/2020</a:t>
            </a:fld>
            <a:endParaRPr lang="en-US" dirty="0"/>
          </a:p>
        </p:txBody>
      </p:sp>
      <p:sp>
        <p:nvSpPr>
          <p:cNvPr id="4" name="Footer Placeholder 3"/>
          <p:cNvSpPr>
            <a:spLocks noGrp="1"/>
          </p:cNvSpPr>
          <p:nvPr>
            <p:ph type="ftr" sz="quarter" idx="2"/>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4" tIns="46676" rIns="93354" bIns="46676"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54" tIns="46676" rIns="93354" bIns="46676" rtlCol="0"/>
          <a:lstStyle>
            <a:lvl1pPr algn="l">
              <a:defRPr sz="1200"/>
            </a:lvl1pPr>
          </a:lstStyle>
          <a:p>
            <a:r>
              <a:rPr lang="en-US" dirty="0"/>
              <a:t>Kupersmith MOAA 11-16-12</a:t>
            </a:r>
          </a:p>
        </p:txBody>
      </p:sp>
      <p:sp>
        <p:nvSpPr>
          <p:cNvPr id="3" name="Date Placeholder 2"/>
          <p:cNvSpPr>
            <a:spLocks noGrp="1"/>
          </p:cNvSpPr>
          <p:nvPr>
            <p:ph type="dt" idx="1"/>
          </p:nvPr>
        </p:nvSpPr>
        <p:spPr>
          <a:xfrm>
            <a:off x="3979930" y="0"/>
            <a:ext cx="3044719" cy="465614"/>
          </a:xfrm>
          <a:prstGeom prst="rect">
            <a:avLst/>
          </a:prstGeom>
        </p:spPr>
        <p:txBody>
          <a:bodyPr vert="horz" lIns="93354" tIns="46676" rIns="93354" bIns="46676" rtlCol="0"/>
          <a:lstStyle>
            <a:lvl1pPr algn="r">
              <a:defRPr sz="1200"/>
            </a:lvl1pPr>
          </a:lstStyle>
          <a:p>
            <a:fld id="{42C0177D-0B34-354A-A985-A7708375935C}" type="datetimeFigureOut">
              <a:rPr lang="en-US" smtClean="0"/>
              <a:pPr/>
              <a:t>7/29/2020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4" tIns="46676" rIns="93354" bIns="46676"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6" rIns="93354"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5"/>
            <a:ext cx="3044719" cy="465614"/>
          </a:xfrm>
          <a:prstGeom prst="rect">
            <a:avLst/>
          </a:prstGeom>
        </p:spPr>
        <p:txBody>
          <a:bodyPr vert="horz" lIns="93354" tIns="46676" rIns="93354" bIns="466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6" rIns="93354" bIns="46676"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324748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5</a:t>
            </a:fld>
            <a:endParaRPr lang="en-US" dirty="0"/>
          </a:p>
        </p:txBody>
      </p:sp>
    </p:spTree>
    <p:extLst>
      <p:ext uri="{BB962C8B-B14F-4D97-AF65-F5344CB8AC3E}">
        <p14:creationId xmlns:p14="http://schemas.microsoft.com/office/powerpoint/2010/main" val="15989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8</a:t>
            </a:fld>
            <a:endParaRPr lang="en-US" dirty="0"/>
          </a:p>
        </p:txBody>
      </p:sp>
    </p:spTree>
    <p:extLst>
      <p:ext uri="{BB962C8B-B14F-4D97-AF65-F5344CB8AC3E}">
        <p14:creationId xmlns:p14="http://schemas.microsoft.com/office/powerpoint/2010/main" val="381672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Kupersmith MOAA 11-16-12</a:t>
            </a:r>
            <a:endParaRPr lang="en-US" dirty="0"/>
          </a:p>
        </p:txBody>
      </p:sp>
      <p:sp>
        <p:nvSpPr>
          <p:cNvPr id="5" name="Slide Number Placeholder 4"/>
          <p:cNvSpPr>
            <a:spLocks noGrp="1"/>
          </p:cNvSpPr>
          <p:nvPr>
            <p:ph type="sldNum" sz="quarter" idx="11"/>
          </p:nvPr>
        </p:nvSpPr>
        <p:spPr/>
        <p:txBody>
          <a:bodyPr/>
          <a:lstStyle/>
          <a:p>
            <a:fld id="{DFD3E557-29CA-2942-B5B0-BBAE067F5736}" type="slidenum">
              <a:rPr lang="en-US" smtClean="0"/>
              <a:pPr/>
              <a:t>48</a:t>
            </a:fld>
            <a:endParaRPr lang="en-US" dirty="0"/>
          </a:p>
        </p:txBody>
      </p:sp>
    </p:spTree>
    <p:extLst>
      <p:ext uri="{BB962C8B-B14F-4D97-AF65-F5344CB8AC3E}">
        <p14:creationId xmlns:p14="http://schemas.microsoft.com/office/powerpoint/2010/main" val="119201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0245" y="336892"/>
            <a:ext cx="7772400" cy="1030435"/>
          </a:xfrm>
        </p:spPr>
        <p:txBody>
          <a:bodyPr anchor="b" anchorCtr="0">
            <a:normAutofit/>
          </a:bodyPr>
          <a:lstStyle>
            <a:lvl1pPr algn="ctr">
              <a:defRPr sz="2800" b="1">
                <a:solidFill>
                  <a:schemeClr val="bg1"/>
                </a:solidFill>
                <a:latin typeface="Calibri"/>
                <a:cs typeface="Calibri"/>
              </a:defRPr>
            </a:lvl1pPr>
          </a:lstStyle>
          <a:p>
            <a:r>
              <a:rPr lang="en-US" dirty="0"/>
              <a:t>U.S. Department of Veterans Affairs (VA)</a:t>
            </a:r>
            <a:br>
              <a:rPr lang="en-US" dirty="0"/>
            </a:br>
            <a:r>
              <a:rPr lang="en-US" dirty="0"/>
              <a:t>Office of Research &amp; Development</a:t>
            </a:r>
          </a:p>
        </p:txBody>
      </p:sp>
      <p:pic>
        <p:nvPicPr>
          <p:cNvPr id="7" name="Picture 6" descr="DiscoveryInnovationAdvancem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1710" y="6366424"/>
            <a:ext cx="3706492" cy="204223"/>
          </a:xfrm>
          <a:prstGeom prst="rect">
            <a:avLst/>
          </a:prstGeom>
        </p:spPr>
      </p:pic>
      <p:pic>
        <p:nvPicPr>
          <p:cNvPr id="8" name="Picture 7" descr="VHA_ExcellenceLogo_cmyk_nav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043" y="6198287"/>
            <a:ext cx="1371646" cy="472456"/>
          </a:xfrm>
          <a:prstGeom prst="rect">
            <a:avLst/>
          </a:prstGeom>
        </p:spPr>
      </p:pic>
      <p:sp>
        <p:nvSpPr>
          <p:cNvPr id="3" name="Subtitle 2"/>
          <p:cNvSpPr>
            <a:spLocks noGrp="1"/>
          </p:cNvSpPr>
          <p:nvPr>
            <p:ph type="subTitle" idx="1" hasCustomPrompt="1"/>
          </p:nvPr>
        </p:nvSpPr>
        <p:spPr>
          <a:xfrm>
            <a:off x="1439268" y="3333815"/>
            <a:ext cx="6251172"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information</a:t>
            </a:r>
          </a:p>
        </p:txBody>
      </p:sp>
      <p:sp>
        <p:nvSpPr>
          <p:cNvPr id="11" name="Subtitle 2"/>
          <p:cNvSpPr txBox="1">
            <a:spLocks/>
          </p:cNvSpPr>
          <p:nvPr userDrawn="1"/>
        </p:nvSpPr>
        <p:spPr>
          <a:xfrm>
            <a:off x="1374837" y="5032383"/>
            <a:ext cx="6375863"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95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3166" y="0"/>
            <a:ext cx="9137668" cy="6858000"/>
          </a:xfrm>
          <a:prstGeom prst="rect">
            <a:avLst/>
          </a:prstGeom>
        </p:spPr>
      </p:pic>
      <p:sp>
        <p:nvSpPr>
          <p:cNvPr id="4" name="Slide Number Placeholder 3"/>
          <p:cNvSpPr>
            <a:spLocks noGrp="1"/>
          </p:cNvSpPr>
          <p:nvPr>
            <p:ph type="sldNum" sz="quarter" idx="12"/>
          </p:nvPr>
        </p:nvSpPr>
        <p:spPr>
          <a:xfrm>
            <a:off x="8446390" y="6324569"/>
            <a:ext cx="490750"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682656" y="760623"/>
            <a:ext cx="7772374"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8676526" y="6482994"/>
            <a:ext cx="377576" cy="375007"/>
          </a:xfrm>
          <a:prstGeom prst="rect">
            <a:avLst/>
          </a:prstGeom>
          <a:solidFill>
            <a:schemeClr val="bg1"/>
          </a:solidFill>
          <a:ln w="19050" algn="ctr">
            <a:noFill/>
            <a:miter lim="800000"/>
            <a:headEnd/>
            <a:tailEnd/>
          </a:ln>
        </p:spPr>
        <p:txBody>
          <a:bodyPr wrap="square" lIns="66675" tIns="66675" rIns="66675" bIns="66675" rtlCol="0" anchor="ctr"/>
          <a:lstStyle/>
          <a:p>
            <a:pPr algn="ctr">
              <a:lnSpc>
                <a:spcPct val="106000"/>
              </a:lnSpc>
              <a:buFont typeface="Wingdings 2" pitchFamily="18" charset="2"/>
              <a:buNone/>
            </a:pP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8558215" y="647700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600"/>
                </a:spcBef>
                <a:buSzPct val="100000"/>
                <a:buFont typeface="Arial"/>
                <a:buNone/>
              </a:pPr>
              <a:t>‹#›</a:t>
            </a:fld>
            <a:endParaRPr lang="en-US" sz="488"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413766" y="684903"/>
            <a:ext cx="8543051" cy="454080"/>
          </a:xfrm>
          <a:prstGeom prst="rect">
            <a:avLst/>
          </a:prstGeom>
        </p:spPr>
        <p:txBody>
          <a:bodyPr lIns="0" tIns="0" rIns="0" bIns="0">
            <a:noAutofit/>
          </a:bodyPr>
          <a:lstStyle>
            <a:lvl1pPr marL="0" indent="0" algn="l" defTabSz="685800" rtl="0" eaLnBrk="1" latinLnBrk="0" hangingPunct="1">
              <a:spcBef>
                <a:spcPts val="150"/>
              </a:spcBef>
              <a:buSzPct val="100000"/>
              <a:buNone/>
              <a:defRPr lang="en-US" sz="1350" kern="1200" noProof="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413766" y="238607"/>
            <a:ext cx="8543051" cy="365760"/>
          </a:xfrm>
          <a:prstGeom prst="rect">
            <a:avLst/>
          </a:prstGeom>
        </p:spPr>
        <p:txBody>
          <a:bodyPr vert="horz" lIns="0" tIns="0" rIns="0" bIns="0" rtlCol="0" anchor="t" anchorCtr="0">
            <a:noAutofit/>
          </a:bodyPr>
          <a:lstStyle>
            <a:lvl1pPr marL="0" algn="l" defTabSz="914378" rtl="0" eaLnBrk="1" latinLnBrk="0" hangingPunct="1">
              <a:spcBef>
                <a:spcPct val="0"/>
              </a:spcBef>
              <a:buNone/>
              <a:defRPr lang="en-US" sz="1800" b="1" kern="1200" noProof="0" dirty="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noProof="0" dirty="0"/>
              <a:t>Click to add title</a:t>
            </a:r>
          </a:p>
        </p:txBody>
      </p:sp>
      <p:grpSp>
        <p:nvGrpSpPr>
          <p:cNvPr id="19" name="Group 18">
            <a:extLst>
              <a:ext uri="{FF2B5EF4-FFF2-40B4-BE49-F238E27FC236}">
                <a16:creationId xmlns:a16="http://schemas.microsoft.com/office/drawing/2014/main" id="{4DFCB619-9285-4739-98EF-DE8D23A5C71E}"/>
              </a:ext>
            </a:extLst>
          </p:cNvPr>
          <p:cNvGrpSpPr/>
          <p:nvPr userDrawn="1"/>
        </p:nvGrpSpPr>
        <p:grpSpPr>
          <a:xfrm>
            <a:off x="-891" y="-3628"/>
            <a:ext cx="68580" cy="6858000"/>
            <a:chOff x="-1188" y="-3628"/>
            <a:chExt cx="91440" cy="6625771"/>
          </a:xfrm>
        </p:grpSpPr>
        <p:sp>
          <p:nvSpPr>
            <p:cNvPr id="20" name="Rectangle 19">
              <a:extLst>
                <a:ext uri="{FF2B5EF4-FFF2-40B4-BE49-F238E27FC236}">
                  <a16:creationId xmlns:a16="http://schemas.microsoft.com/office/drawing/2014/main" id="{3E1EB0B4-4F9B-42FE-91E4-4863A529A432}"/>
                </a:ext>
              </a:extLst>
            </p:cNvPr>
            <p:cNvSpPr/>
            <p:nvPr/>
          </p:nvSpPr>
          <p:spPr>
            <a:xfrm rot="5400000">
              <a:off x="-1052748" y="1047932"/>
              <a:ext cx="219456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80527AAB-7908-41DD-8526-4567330DAF63}"/>
                </a:ext>
              </a:extLst>
            </p:cNvPr>
            <p:cNvSpPr/>
            <p:nvPr/>
          </p:nvSpPr>
          <p:spPr>
            <a:xfrm rot="5400000">
              <a:off x="-1052748" y="3263537"/>
              <a:ext cx="219456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11E9B615-F7C2-4020-8C52-02DBF5E91BEB}"/>
                </a:ext>
              </a:extLst>
            </p:cNvPr>
            <p:cNvSpPr/>
            <p:nvPr/>
          </p:nvSpPr>
          <p:spPr>
            <a:xfrm rot="5400000">
              <a:off x="-1052748" y="5479143"/>
              <a:ext cx="219456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23" name="FNIHnotext.png" descr="FNIHnotext.png">
            <a:extLst>
              <a:ext uri="{FF2B5EF4-FFF2-40B4-BE49-F238E27FC236}">
                <a16:creationId xmlns:a16="http://schemas.microsoft.com/office/drawing/2014/main" id="{F5BC477F-083E-4EB7-AAD1-94C4FE343689}"/>
              </a:ext>
            </a:extLst>
          </p:cNvPr>
          <p:cNvPicPr>
            <a:picLocks noChangeAspect="1"/>
          </p:cNvPicPr>
          <p:nvPr userDrawn="1"/>
        </p:nvPicPr>
        <p:blipFill>
          <a:blip r:embed="rId2"/>
          <a:stretch>
            <a:fillRect/>
          </a:stretch>
        </p:blipFill>
        <p:spPr>
          <a:xfrm>
            <a:off x="354804" y="6272425"/>
            <a:ext cx="874900" cy="409787"/>
          </a:xfrm>
          <a:prstGeom prst="rect">
            <a:avLst/>
          </a:prstGeom>
          <a:ln w="12700">
            <a:miter lim="400000"/>
          </a:ln>
        </p:spPr>
      </p:pic>
      <p:sp>
        <p:nvSpPr>
          <p:cNvPr id="13" name="TextBox 12">
            <a:extLst>
              <a:ext uri="{FF2B5EF4-FFF2-40B4-BE49-F238E27FC236}">
                <a16:creationId xmlns:a16="http://schemas.microsoft.com/office/drawing/2014/main" id="{8BE05733-ED5E-4175-9B75-7DC00153C124}"/>
              </a:ext>
            </a:extLst>
          </p:cNvPr>
          <p:cNvSpPr txBox="1"/>
          <p:nvPr userDrawn="1"/>
        </p:nvSpPr>
        <p:spPr>
          <a:xfrm>
            <a:off x="6480787" y="32922"/>
            <a:ext cx="2476030" cy="161583"/>
          </a:xfrm>
          <a:prstGeom prst="rect">
            <a:avLst/>
          </a:prstGeom>
          <a:noFill/>
        </p:spPr>
        <p:txBody>
          <a:bodyPr vert="horz" wrap="square" lIns="0" tIns="0" rIns="0" bIns="0" rtlCol="0">
            <a:spAutoFit/>
          </a:bodyPr>
          <a:lstStyle/>
          <a:p>
            <a:pPr algn="r">
              <a:spcBef>
                <a:spcPts val="150"/>
              </a:spcBef>
              <a:buSzPct val="100000"/>
            </a:pPr>
            <a:r>
              <a:rPr lang="en-US" sz="1050" b="1" i="1" dirty="0">
                <a:solidFill>
                  <a:srgbClr val="FF0000"/>
                </a:solidFill>
              </a:rPr>
              <a:t>Confidential and Pre-decisional</a:t>
            </a:r>
          </a:p>
        </p:txBody>
      </p:sp>
    </p:spTree>
    <p:extLst>
      <p:ext uri="{BB962C8B-B14F-4D97-AF65-F5344CB8AC3E}">
        <p14:creationId xmlns:p14="http://schemas.microsoft.com/office/powerpoint/2010/main" val="40223246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76450"/>
            <a:ext cx="8229600" cy="4190513"/>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477CBFF-826A-4615-ADF6-E362161692B5}"/>
              </a:ext>
            </a:extLst>
          </p:cNvPr>
          <p:cNvSpPr txBox="1"/>
          <p:nvPr userDrawn="1"/>
        </p:nvSpPr>
        <p:spPr>
          <a:xfrm>
            <a:off x="8686800" y="6525491"/>
            <a:ext cx="457200" cy="276999"/>
          </a:xfrm>
          <a:prstGeom prst="rect">
            <a:avLst/>
          </a:prstGeom>
          <a:noFill/>
        </p:spPr>
        <p:txBody>
          <a:bodyPr wrap="square" rtlCol="0">
            <a:spAutoFit/>
          </a:bodyPr>
          <a:lstStyle/>
          <a:p>
            <a:fld id="{90010F77-C7C5-4485-BD4A-4D733D401C04}" type="slidenum">
              <a:rPr lang="en-US" sz="1200" smtClean="0"/>
              <a:t>‹#›</a:t>
            </a:fld>
            <a:endParaRPr lang="en-US" sz="1200"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9004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27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425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6027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425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739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632960"/>
            <a:ext cx="8229600" cy="4311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DiscoveryInnovationAdvancemen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09128" y="6366424"/>
            <a:ext cx="3706492" cy="204223"/>
          </a:xfrm>
          <a:prstGeom prst="rect">
            <a:avLst/>
          </a:prstGeom>
        </p:spPr>
      </p:pic>
      <p:pic>
        <p:nvPicPr>
          <p:cNvPr id="10" name="Picture 9" descr="VHA_ExcellenceLogo_cmyk_navy.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4043" y="6183351"/>
            <a:ext cx="1371646" cy="472456"/>
          </a:xfrm>
          <a:prstGeom prst="rect">
            <a:avLst/>
          </a:prstGeom>
        </p:spPr>
      </p:pic>
      <p:pic>
        <p:nvPicPr>
          <p:cNvPr id="12" name="Picture 11" descr="newPPTop.jpg"/>
          <p:cNvPicPr>
            <a:picLocks noChangeAspect="1"/>
          </p:cNvPicPr>
          <p:nvPr userDrawn="1"/>
        </p:nvPicPr>
        <p:blipFill>
          <a:blip r:embed="rId16"/>
          <a:stretch>
            <a:fillRect/>
          </a:stretch>
        </p:blipFill>
        <p:spPr>
          <a:xfrm>
            <a:off x="0" y="0"/>
            <a:ext cx="9144000" cy="1188150"/>
          </a:xfrm>
          <a:prstGeom prst="rect">
            <a:avLst/>
          </a:prstGeom>
        </p:spPr>
      </p:pic>
      <p:pic>
        <p:nvPicPr>
          <p:cNvPr id="13" name="Picture 12"/>
          <p:cNvPicPr>
            <a:picLocks noChangeAspect="1"/>
          </p:cNvPicPr>
          <p:nvPr userDrawn="1"/>
        </p:nvPicPr>
        <p:blipFill>
          <a:blip r:embed="rId17">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371237" y="6183351"/>
            <a:ext cx="2346090" cy="491576"/>
          </a:xfrm>
          <a:prstGeom prst="rect">
            <a:avLst/>
          </a:prstGeom>
        </p:spPr>
      </p:pic>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jamanetwork.com/journals/jama/fullarticle/276637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ORDCOVID19@va.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ih.gov/research-training/medical-research-initiatives/activ" TargetMode="External"/><Relationship Id="rId2" Type="http://schemas.openxmlformats.org/officeDocument/2006/relationships/hyperlink" Target="https://www.hhs.gov/about/news/2020/06/16/fact-sheet-explaining-operation-warp-speed.html" TargetMode="External"/><Relationship Id="rId1" Type="http://schemas.openxmlformats.org/officeDocument/2006/relationships/slideLayout" Target="../slideLayouts/slideLayout2.xml"/><Relationship Id="rId4" Type="http://schemas.openxmlformats.org/officeDocument/2006/relationships/hyperlink" Target="https://www.coronaviruspreventionnetwork.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leap.com/impact-recruitment-selection-strategy-employees-performance-study-three-selected-manufacturing-companies-nigeria/"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IRBrelianceandSIRBexceptions@va.gov" TargetMode="External"/><Relationship Id="rId1" Type="http://schemas.openxmlformats.org/officeDocument/2006/relationships/slideLayout" Target="../slideLayouts/slideLayout2.xml"/><Relationship Id="rId4" Type="http://schemas.openxmlformats.org/officeDocument/2006/relationships/hyperlink" Target="https://www.swankypointofview.com/2014/06/different-ways-collect-dna-sample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eoi.es/blogs/carlagabrielapuig/"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search.va.gov/programs/orppe/single_irb.cf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mailto:Beth.davis@va.gov" TargetMode="External"/><Relationship Id="rId3" Type="http://schemas.openxmlformats.org/officeDocument/2006/relationships/hyperlink" Target="mailto:Tina.McGinley@va.gov" TargetMode="External"/><Relationship Id="rId7" Type="http://schemas.openxmlformats.org/officeDocument/2006/relationships/hyperlink" Target="mailto:Jill.Baker@va.gov" TargetMode="External"/><Relationship Id="rId2" Type="http://schemas.openxmlformats.org/officeDocument/2006/relationships/hyperlink" Target="mailto:Jennifer.Whelan@va.gov" TargetMode="External"/><Relationship Id="rId1" Type="http://schemas.openxmlformats.org/officeDocument/2006/relationships/slideLayout" Target="../slideLayouts/slideLayout7.xml"/><Relationship Id="rId6" Type="http://schemas.openxmlformats.org/officeDocument/2006/relationships/hyperlink" Target="mailto:Denise.naylor@va.gov" TargetMode="External"/><Relationship Id="rId5" Type="http://schemas.openxmlformats.org/officeDocument/2006/relationships/hyperlink" Target="mailto:AnJelique.Gerstein@va.gov" TargetMode="External"/><Relationship Id="rId4" Type="http://schemas.openxmlformats.org/officeDocument/2006/relationships/hyperlink" Target="mailto:Stephanie.Komoski@va.go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aloe-vera-store.xn--mxamlq.gr/contact-us.html" TargetMode="External"/><Relationship Id="rId3" Type="http://schemas.openxmlformats.org/officeDocument/2006/relationships/hyperlink" Target="mailto:VAreliance@wirb.com" TargetMode="External"/><Relationship Id="rId7" Type="http://schemas.openxmlformats.org/officeDocument/2006/relationships/image" Target="../media/image27.jpg"/><Relationship Id="rId2" Type="http://schemas.openxmlformats.org/officeDocument/2006/relationships/hyperlink" Target="mailto:IRBrelianceandSIRBexceptions@va.gov" TargetMode="External"/><Relationship Id="rId1" Type="http://schemas.openxmlformats.org/officeDocument/2006/relationships/slideLayout" Target="../slideLayouts/slideLayout2.xml"/><Relationship Id="rId6" Type="http://schemas.openxmlformats.org/officeDocument/2006/relationships/hyperlink" Target="mailto:Betsy.Casillo@advarra.com" TargetMode="External"/><Relationship Id="rId5" Type="http://schemas.openxmlformats.org/officeDocument/2006/relationships/hyperlink" Target="mailto:Kathleen.Rankin@Advarra.com" TargetMode="External"/><Relationship Id="rId4" Type="http://schemas.openxmlformats.org/officeDocument/2006/relationships/hyperlink" Target="https://dvagov.sharepoint.com/sites/VHAORPPE/VAIR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hotos-public-domain.com/2012/09/08/worried-cartoon-eyes/"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File:Questionmark.sv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dvagov.sharepoint.com/sites/vacovhacomm/admin/projects/covid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capitol-washington-political-32309/" TargetMode="External"/><Relationship Id="rId11" Type="http://schemas.openxmlformats.org/officeDocument/2006/relationships/image" Target="../media/image14.sv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hyperlink" Target="http://www.freestockphotos.biz/stockphoto/15362" TargetMode="External"/><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156" y="3173818"/>
            <a:ext cx="8778240" cy="1102519"/>
          </a:xfrm>
        </p:spPr>
        <p:txBody>
          <a:bodyPr>
            <a:noAutofit/>
          </a:bodyPr>
          <a:lstStyle/>
          <a:p>
            <a:r>
              <a:rPr lang="en-US" dirty="0"/>
              <a:t>VA’s EFFORTS IN THE NATIONAL COVID-19 CLINICAL TRIALS ON VACCINES AND THERAPEUTICS </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4021"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57158"/>
          <a:stretch/>
        </p:blipFill>
        <p:spPr>
          <a:xfrm>
            <a:off x="0" y="-20665"/>
            <a:ext cx="9144000" cy="2988217"/>
          </a:xfrm>
          <a:prstGeom prst="rect">
            <a:avLst/>
          </a:prstGeom>
        </p:spPr>
      </p:pic>
      <p:sp>
        <p:nvSpPr>
          <p:cNvPr id="5" name="TextBox 4">
            <a:extLst>
              <a:ext uri="{FF2B5EF4-FFF2-40B4-BE49-F238E27FC236}">
                <a16:creationId xmlns:a16="http://schemas.microsoft.com/office/drawing/2014/main" id="{ED814E86-A68F-4AB7-9DB1-33AFE3D3B029}"/>
              </a:ext>
            </a:extLst>
          </p:cNvPr>
          <p:cNvSpPr txBox="1"/>
          <p:nvPr/>
        </p:nvSpPr>
        <p:spPr>
          <a:xfrm>
            <a:off x="746952" y="4387762"/>
            <a:ext cx="4393096" cy="646331"/>
          </a:xfrm>
          <a:prstGeom prst="rect">
            <a:avLst/>
          </a:prstGeom>
          <a:noFill/>
        </p:spPr>
        <p:txBody>
          <a:bodyPr wrap="square" rtlCol="0">
            <a:spAutoFit/>
          </a:bodyPr>
          <a:lstStyle/>
          <a:p>
            <a:r>
              <a:rPr lang="en-US" b="1" dirty="0">
                <a:solidFill>
                  <a:schemeClr val="bg1"/>
                </a:solidFill>
              </a:rPr>
              <a:t> </a:t>
            </a:r>
            <a:endParaRPr lang="en-US" i="1"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8CFFF45A-6DAD-4615-B316-19B227F3C3FA}"/>
              </a:ext>
            </a:extLst>
          </p:cNvPr>
          <p:cNvSpPr txBox="1"/>
          <p:nvPr/>
        </p:nvSpPr>
        <p:spPr>
          <a:xfrm>
            <a:off x="2492364" y="4770470"/>
            <a:ext cx="4393096" cy="646331"/>
          </a:xfrm>
          <a:prstGeom prst="rect">
            <a:avLst/>
          </a:prstGeom>
          <a:noFill/>
        </p:spPr>
        <p:txBody>
          <a:bodyPr wrap="square" rtlCol="0">
            <a:spAutoFit/>
          </a:bodyPr>
          <a:lstStyle/>
          <a:p>
            <a:pPr algn="ctr"/>
            <a:r>
              <a:rPr lang="en-US" b="1" dirty="0">
                <a:solidFill>
                  <a:schemeClr val="bg1"/>
                </a:solidFill>
              </a:rPr>
              <a:t>Office of Research &amp; Development</a:t>
            </a:r>
          </a:p>
          <a:p>
            <a:pPr algn="ctr"/>
            <a:r>
              <a:rPr lang="en-US" b="1" dirty="0">
                <a:solidFill>
                  <a:schemeClr val="bg1"/>
                </a:solidFill>
              </a:rPr>
              <a:t>July 28, 2020</a:t>
            </a:r>
          </a:p>
        </p:txBody>
      </p:sp>
      <p:sp>
        <p:nvSpPr>
          <p:cNvPr id="8" name="TextBox 7">
            <a:extLst>
              <a:ext uri="{FF2B5EF4-FFF2-40B4-BE49-F238E27FC236}">
                <a16:creationId xmlns:a16="http://schemas.microsoft.com/office/drawing/2014/main" id="{8838D2E0-1B9F-4016-BCD4-85667F0C9268}"/>
              </a:ext>
            </a:extLst>
          </p:cNvPr>
          <p:cNvSpPr txBox="1"/>
          <p:nvPr/>
        </p:nvSpPr>
        <p:spPr>
          <a:xfrm>
            <a:off x="5879387"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(914) 614-3221</a:t>
            </a:r>
          </a:p>
          <a:p>
            <a:r>
              <a:rPr lang="en-US" sz="1400" dirty="0">
                <a:solidFill>
                  <a:schemeClr val="tx1"/>
                </a:solidFill>
              </a:rPr>
              <a:t>Dial in (Alt):     (914) 339-0024</a:t>
            </a:r>
          </a:p>
          <a:p>
            <a:r>
              <a:rPr lang="en-US" sz="1400" dirty="0"/>
              <a:t>Attendee Access Code: 626-629-261</a:t>
            </a:r>
          </a:p>
          <a:p>
            <a:r>
              <a:rPr lang="en-US" sz="1400" dirty="0"/>
              <a:t>Slides in “Handout” Tab</a:t>
            </a:r>
          </a:p>
        </p:txBody>
      </p:sp>
    </p:spTree>
    <p:extLst>
      <p:ext uri="{BB962C8B-B14F-4D97-AF65-F5344CB8AC3E}">
        <p14:creationId xmlns:p14="http://schemas.microsoft.com/office/powerpoint/2010/main" val="187916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758D8E-D259-47B1-9E51-AB0E54E9AB5F}"/>
              </a:ext>
            </a:extLst>
          </p:cNvPr>
          <p:cNvSpPr>
            <a:spLocks noGrp="1"/>
          </p:cNvSpPr>
          <p:nvPr>
            <p:ph type="title"/>
          </p:nvPr>
        </p:nvSpPr>
        <p:spPr/>
        <p:txBody>
          <a:bodyPr/>
          <a:lstStyle/>
          <a:p>
            <a:r>
              <a:rPr lang="en-US" dirty="0"/>
              <a:t>ORD PARTNERED RESEARCH PROGRAM</a:t>
            </a:r>
          </a:p>
        </p:txBody>
      </p:sp>
      <p:sp>
        <p:nvSpPr>
          <p:cNvPr id="5" name="Content Placeholder 4">
            <a:extLst>
              <a:ext uri="{FF2B5EF4-FFF2-40B4-BE49-F238E27FC236}">
                <a16:creationId xmlns:a16="http://schemas.microsoft.com/office/drawing/2014/main" id="{DB5CD41B-7794-414F-B29B-418307CE74DC}"/>
              </a:ext>
            </a:extLst>
          </p:cNvPr>
          <p:cNvSpPr>
            <a:spLocks noGrp="1"/>
          </p:cNvSpPr>
          <p:nvPr>
            <p:ph idx="1"/>
          </p:nvPr>
        </p:nvSpPr>
        <p:spPr>
          <a:xfrm>
            <a:off x="457200" y="1154244"/>
            <a:ext cx="8229600" cy="4826832"/>
          </a:xfrm>
        </p:spPr>
        <p:txBody>
          <a:bodyPr>
            <a:normAutofit lnSpcReduction="10000"/>
          </a:bodyPr>
          <a:lstStyle/>
          <a:p>
            <a:r>
              <a:rPr lang="en-US" dirty="0"/>
              <a:t>Established from the Access to Clinical Trials for Veterans Initiative</a:t>
            </a:r>
          </a:p>
          <a:p>
            <a:r>
              <a:rPr lang="en-US" dirty="0"/>
              <a:t>Key features:</a:t>
            </a:r>
          </a:p>
          <a:p>
            <a:pPr lvl="1"/>
            <a:r>
              <a:rPr lang="en-US" dirty="0"/>
              <a:t>Single point of contact for external (non-VA) partners</a:t>
            </a:r>
          </a:p>
          <a:p>
            <a:pPr lvl="1"/>
            <a:r>
              <a:rPr lang="en-US" dirty="0"/>
              <a:t>Facilitate agreements (i.e., confidential disclosure agreements, CRADAs) with help of Office of General Counsel/STAR attorneys</a:t>
            </a:r>
          </a:p>
          <a:p>
            <a:pPr lvl="1"/>
            <a:r>
              <a:rPr lang="en-US" dirty="0"/>
              <a:t>Facilitate regulatory activities (e.g., Central IRB) with Office of Research Protections, Policy &amp; Education</a:t>
            </a:r>
          </a:p>
          <a:p>
            <a:pPr lvl="1"/>
            <a:r>
              <a:rPr lang="en-US" dirty="0"/>
              <a:t>Facilitate info security review with ISSO/Research Support Division</a:t>
            </a:r>
          </a:p>
          <a:p>
            <a:pPr lvl="1"/>
            <a:r>
              <a:rPr lang="en-US" dirty="0"/>
              <a:t>Coordinate with VA affiliated non-profit corporations</a:t>
            </a:r>
          </a:p>
        </p:txBody>
      </p:sp>
      <p:sp>
        <p:nvSpPr>
          <p:cNvPr id="2" name="TextBox 1">
            <a:extLst>
              <a:ext uri="{FF2B5EF4-FFF2-40B4-BE49-F238E27FC236}">
                <a16:creationId xmlns:a16="http://schemas.microsoft.com/office/drawing/2014/main" id="{B84586E2-93DD-422B-B830-B376CB825D4C}"/>
              </a:ext>
            </a:extLst>
          </p:cNvPr>
          <p:cNvSpPr txBox="1"/>
          <p:nvPr/>
        </p:nvSpPr>
        <p:spPr>
          <a:xfrm>
            <a:off x="179882" y="5578511"/>
            <a:ext cx="8619344" cy="523220"/>
          </a:xfrm>
          <a:prstGeom prst="rect">
            <a:avLst/>
          </a:prstGeom>
          <a:noFill/>
        </p:spPr>
        <p:txBody>
          <a:bodyPr wrap="square" rtlCol="0">
            <a:spAutoFit/>
          </a:bodyPr>
          <a:lstStyle/>
          <a:p>
            <a:pPr algn="ctr"/>
            <a:r>
              <a:rPr lang="en-US" sz="2800" dirty="0">
                <a:solidFill>
                  <a:srgbClr val="FF0000"/>
                </a:solidFill>
              </a:rPr>
              <a:t>PRP centrally coordinates clinical trials start-up process</a:t>
            </a:r>
          </a:p>
        </p:txBody>
      </p:sp>
    </p:spTree>
    <p:extLst>
      <p:ext uri="{BB962C8B-B14F-4D97-AF65-F5344CB8AC3E}">
        <p14:creationId xmlns:p14="http://schemas.microsoft.com/office/powerpoint/2010/main" val="1318533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68" y="1289155"/>
            <a:ext cx="8305488" cy="4706911"/>
          </a:xfrm>
        </p:spPr>
        <p:txBody>
          <a:bodyPr>
            <a:normAutofit fontScale="92500" lnSpcReduction="10000"/>
          </a:bodyPr>
          <a:lstStyle/>
          <a:p>
            <a:r>
              <a:rPr lang="en-US" dirty="0"/>
              <a:t>Announced May 15 to fund, coordinate, and offer regulatory support to enable the rapid development and distribution of novel diagnostics, therapeutics, and vaccines for COVID-19</a:t>
            </a:r>
          </a:p>
          <a:p>
            <a:r>
              <a:rPr lang="en-US" dirty="0"/>
              <a:t>Federal-wide, led by HHS Secretary Alex Azar and Defense Secretary Mark Esper, with Dr. </a:t>
            </a:r>
            <a:r>
              <a:rPr lang="en-US" dirty="0" err="1"/>
              <a:t>Moncef</a:t>
            </a:r>
            <a:r>
              <a:rPr lang="en-US" dirty="0"/>
              <a:t> </a:t>
            </a:r>
            <a:r>
              <a:rPr lang="en-US" dirty="0" err="1"/>
              <a:t>Slaoui</a:t>
            </a:r>
            <a:r>
              <a:rPr lang="en-US" dirty="0"/>
              <a:t> as chief advisor and General Gustave F. </a:t>
            </a:r>
            <a:r>
              <a:rPr lang="en-US" dirty="0" err="1"/>
              <a:t>Perna</a:t>
            </a:r>
            <a:r>
              <a:rPr lang="en-US" dirty="0"/>
              <a:t> as chief operating officer</a:t>
            </a:r>
          </a:p>
          <a:p>
            <a:r>
              <a:rPr lang="en-US" dirty="0"/>
              <a:t>OWS is swiftly implementing a series of vaccine trials and therapeutic trials including the VA research network that will involve thousands of participants </a:t>
            </a:r>
          </a:p>
          <a:p>
            <a:r>
              <a:rPr lang="en-US" dirty="0"/>
              <a:t>Therapeutics trials will launch through an OWS-NIH effort called Accelerating COVID-19 Therapeutic Interventions and Vaccines (ACTIV)</a:t>
            </a:r>
          </a:p>
          <a:p>
            <a:pPr lvl="1"/>
            <a:r>
              <a:rPr lang="en-US" dirty="0"/>
              <a:t> antivirals, monoclonal antibodies, immunomodulators, anticoagulants </a:t>
            </a:r>
          </a:p>
        </p:txBody>
      </p:sp>
      <p:sp>
        <p:nvSpPr>
          <p:cNvPr id="2" name="TextBox 1">
            <a:extLst>
              <a:ext uri="{FF2B5EF4-FFF2-40B4-BE49-F238E27FC236}">
                <a16:creationId xmlns:a16="http://schemas.microsoft.com/office/drawing/2014/main" id="{203E7AFE-A880-45EF-9889-869A33781990}"/>
              </a:ext>
            </a:extLst>
          </p:cNvPr>
          <p:cNvSpPr txBox="1"/>
          <p:nvPr/>
        </p:nvSpPr>
        <p:spPr>
          <a:xfrm>
            <a:off x="628650" y="487918"/>
            <a:ext cx="3956468" cy="523220"/>
          </a:xfrm>
          <a:prstGeom prst="rect">
            <a:avLst/>
          </a:prstGeom>
          <a:noFill/>
        </p:spPr>
        <p:txBody>
          <a:bodyPr wrap="none" rtlCol="0">
            <a:spAutoFit/>
          </a:bodyPr>
          <a:lstStyle/>
          <a:p>
            <a:r>
              <a:rPr lang="en-US" sz="2800" b="1" dirty="0">
                <a:solidFill>
                  <a:prstClr val="white"/>
                </a:solidFill>
              </a:rPr>
              <a:t>OPERATION WARP SPEED</a:t>
            </a:r>
            <a:endParaRPr lang="en-US" sz="2800" dirty="0"/>
          </a:p>
        </p:txBody>
      </p:sp>
    </p:spTree>
    <p:extLst>
      <p:ext uri="{BB962C8B-B14F-4D97-AF65-F5344CB8AC3E}">
        <p14:creationId xmlns:p14="http://schemas.microsoft.com/office/powerpoint/2010/main" val="390605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6FD9-1655-4248-A922-9B42B67EB685}"/>
              </a:ext>
            </a:extLst>
          </p:cNvPr>
          <p:cNvSpPr>
            <a:spLocks noGrp="1"/>
          </p:cNvSpPr>
          <p:nvPr>
            <p:ph type="title"/>
          </p:nvPr>
        </p:nvSpPr>
        <p:spPr/>
        <p:txBody>
          <a:bodyPr/>
          <a:lstStyle/>
          <a:p>
            <a:r>
              <a:rPr lang="en-US" dirty="0"/>
              <a:t>OPERATION WARP SPEED (OWS) PARTNERS</a:t>
            </a:r>
          </a:p>
        </p:txBody>
      </p:sp>
      <p:sp>
        <p:nvSpPr>
          <p:cNvPr id="3" name="Content Placeholder 2">
            <a:extLst>
              <a:ext uri="{FF2B5EF4-FFF2-40B4-BE49-F238E27FC236}">
                <a16:creationId xmlns:a16="http://schemas.microsoft.com/office/drawing/2014/main" id="{C0B3490D-51E4-4C13-83C7-0F3A1B51904B}"/>
              </a:ext>
            </a:extLst>
          </p:cNvPr>
          <p:cNvSpPr>
            <a:spLocks noGrp="1"/>
          </p:cNvSpPr>
          <p:nvPr>
            <p:ph idx="1"/>
          </p:nvPr>
        </p:nvSpPr>
        <p:spPr>
          <a:xfrm>
            <a:off x="171450" y="1243014"/>
            <a:ext cx="8515350" cy="4829174"/>
          </a:xfrm>
        </p:spPr>
        <p:txBody>
          <a:bodyPr>
            <a:normAutofit/>
          </a:bodyPr>
          <a:lstStyle/>
          <a:p>
            <a:r>
              <a:rPr lang="en-US" dirty="0"/>
              <a:t>Department of Health &amp; Human Services</a:t>
            </a:r>
          </a:p>
          <a:p>
            <a:pPr lvl="1"/>
            <a:r>
              <a:rPr lang="en-US" dirty="0"/>
              <a:t>Centers for Disease Control and Prevention (CDC)</a:t>
            </a:r>
          </a:p>
          <a:p>
            <a:pPr lvl="1"/>
            <a:r>
              <a:rPr lang="en-US" dirty="0"/>
              <a:t>Food and Drug Administration (FDA)</a:t>
            </a:r>
          </a:p>
          <a:p>
            <a:pPr lvl="1"/>
            <a:r>
              <a:rPr lang="en-US" dirty="0"/>
              <a:t>National Institutes of Health (NIH)</a:t>
            </a:r>
          </a:p>
          <a:p>
            <a:pPr lvl="1"/>
            <a:r>
              <a:rPr lang="en-US" dirty="0"/>
              <a:t>Biomedical Advanced Research and Development Authority (BARDA)</a:t>
            </a:r>
          </a:p>
          <a:p>
            <a:r>
              <a:rPr lang="en-US" dirty="0"/>
              <a:t>Department of Defense (DoD)</a:t>
            </a:r>
          </a:p>
          <a:p>
            <a:r>
              <a:rPr lang="en-US" dirty="0"/>
              <a:t>Department of Agriculture</a:t>
            </a:r>
          </a:p>
          <a:p>
            <a:r>
              <a:rPr lang="en-US" dirty="0"/>
              <a:t>Department of Energy</a:t>
            </a:r>
          </a:p>
          <a:p>
            <a:r>
              <a:rPr lang="en-US" dirty="0">
                <a:solidFill>
                  <a:srgbClr val="FF0000"/>
                </a:solidFill>
              </a:rPr>
              <a:t>Department of Veterans Affairs</a:t>
            </a:r>
          </a:p>
          <a:p>
            <a:r>
              <a:rPr lang="en-US" dirty="0"/>
              <a:t>Pharmaceutical industry and private sector organizations</a:t>
            </a:r>
          </a:p>
        </p:txBody>
      </p:sp>
    </p:spTree>
    <p:extLst>
      <p:ext uri="{BB962C8B-B14F-4D97-AF65-F5344CB8AC3E}">
        <p14:creationId xmlns:p14="http://schemas.microsoft.com/office/powerpoint/2010/main" val="1089370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A227881-CBF1-42B1-A214-103EA5BF057F}"/>
              </a:ext>
            </a:extLst>
          </p:cNvPr>
          <p:cNvSpPr>
            <a:spLocks noGrp="1"/>
          </p:cNvSpPr>
          <p:nvPr>
            <p:ph type="title"/>
          </p:nvPr>
        </p:nvSpPr>
        <p:spPr>
          <a:xfrm>
            <a:off x="457200" y="274638"/>
            <a:ext cx="8229600" cy="773941"/>
          </a:xfrm>
        </p:spPr>
        <p:txBody>
          <a:bodyPr>
            <a:normAutofit fontScale="90000"/>
          </a:bodyPr>
          <a:lstStyle/>
          <a:p>
            <a:r>
              <a:rPr lang="en-US" dirty="0"/>
              <a:t>Accelerating COVID-19 Therapeutic Interventions </a:t>
            </a:r>
            <a:br>
              <a:rPr lang="en-US" dirty="0"/>
            </a:br>
            <a:r>
              <a:rPr lang="en-US" dirty="0"/>
              <a:t>and Vaccines (ACTIV)</a:t>
            </a:r>
          </a:p>
        </p:txBody>
      </p:sp>
      <p:sp>
        <p:nvSpPr>
          <p:cNvPr id="7" name="Content Placeholder 2">
            <a:extLst>
              <a:ext uri="{FF2B5EF4-FFF2-40B4-BE49-F238E27FC236}">
                <a16:creationId xmlns:a16="http://schemas.microsoft.com/office/drawing/2014/main" id="{83244974-0A18-42EF-A8C7-DF58E0E53051}"/>
              </a:ext>
            </a:extLst>
          </p:cNvPr>
          <p:cNvSpPr txBox="1">
            <a:spLocks/>
          </p:cNvSpPr>
          <p:nvPr/>
        </p:nvSpPr>
        <p:spPr>
          <a:xfrm>
            <a:off x="313266" y="1480985"/>
            <a:ext cx="4703871" cy="391847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Announced April 17 to coordinate and streamline processes to make the best use of biomedical research resources </a:t>
            </a:r>
          </a:p>
          <a:p>
            <a:pPr>
              <a:buFont typeface="Arial" panose="020B0604020202020204" pitchFamily="34" charset="0"/>
              <a:buChar char="•"/>
            </a:pPr>
            <a:r>
              <a:rPr lang="en-US" dirty="0"/>
              <a:t>Unprecedented collaboration among NIH, other Federal agencies, academia, and industry, led by Francis Collins (NIH Director) and Paul </a:t>
            </a:r>
            <a:r>
              <a:rPr lang="en-US" dirty="0" err="1"/>
              <a:t>Stoffels</a:t>
            </a:r>
            <a:r>
              <a:rPr lang="en-US" dirty="0"/>
              <a:t> (Johnson &amp; Johnson).</a:t>
            </a:r>
          </a:p>
          <a:p>
            <a:r>
              <a:rPr lang="en-US" dirty="0"/>
              <a:t>Viewed as essential to our country’s national security, due to the health and economic impacts of COVID-19. </a:t>
            </a:r>
          </a:p>
          <a:p>
            <a:endParaRPr lang="en-US" dirty="0"/>
          </a:p>
        </p:txBody>
      </p:sp>
      <p:pic>
        <p:nvPicPr>
          <p:cNvPr id="8" name="Picture 7" descr="A person wearing a suit and tie&#10;&#10;Description automatically generated">
            <a:extLst>
              <a:ext uri="{FF2B5EF4-FFF2-40B4-BE49-F238E27FC236}">
                <a16:creationId xmlns:a16="http://schemas.microsoft.com/office/drawing/2014/main" id="{0AECD7FE-929B-4968-A893-AF1D2BB54DF2}"/>
              </a:ext>
            </a:extLst>
          </p:cNvPr>
          <p:cNvPicPr>
            <a:picLocks noChangeAspect="1"/>
          </p:cNvPicPr>
          <p:nvPr/>
        </p:nvPicPr>
        <p:blipFill>
          <a:blip r:embed="rId2"/>
          <a:stretch>
            <a:fillRect/>
          </a:stretch>
        </p:blipFill>
        <p:spPr>
          <a:xfrm>
            <a:off x="5399824" y="2464056"/>
            <a:ext cx="3430910" cy="1929887"/>
          </a:xfrm>
          <a:prstGeom prst="rect">
            <a:avLst/>
          </a:prstGeom>
        </p:spPr>
      </p:pic>
      <p:pic>
        <p:nvPicPr>
          <p:cNvPr id="9" name="Picture 8" descr="A close up of a logo&#10;&#10;Description automatically generated">
            <a:extLst>
              <a:ext uri="{FF2B5EF4-FFF2-40B4-BE49-F238E27FC236}">
                <a16:creationId xmlns:a16="http://schemas.microsoft.com/office/drawing/2014/main" id="{3DA7B391-327F-4DB2-9807-4854AD629647}"/>
              </a:ext>
            </a:extLst>
          </p:cNvPr>
          <p:cNvPicPr>
            <a:picLocks noChangeAspect="1"/>
          </p:cNvPicPr>
          <p:nvPr/>
        </p:nvPicPr>
        <p:blipFill>
          <a:blip r:embed="rId3"/>
          <a:stretch>
            <a:fillRect/>
          </a:stretch>
        </p:blipFill>
        <p:spPr>
          <a:xfrm>
            <a:off x="5698066" y="1480985"/>
            <a:ext cx="2451739" cy="550664"/>
          </a:xfrm>
          <a:prstGeom prst="rect">
            <a:avLst/>
          </a:prstGeom>
        </p:spPr>
      </p:pic>
      <p:sp>
        <p:nvSpPr>
          <p:cNvPr id="10" name="Rectangle 9">
            <a:extLst>
              <a:ext uri="{FF2B5EF4-FFF2-40B4-BE49-F238E27FC236}">
                <a16:creationId xmlns:a16="http://schemas.microsoft.com/office/drawing/2014/main" id="{5ED3E312-5655-4761-95AA-7D36D42B9B3F}"/>
              </a:ext>
            </a:extLst>
          </p:cNvPr>
          <p:cNvSpPr/>
          <p:nvPr/>
        </p:nvSpPr>
        <p:spPr>
          <a:xfrm>
            <a:off x="457200" y="5343973"/>
            <a:ext cx="6799276" cy="7739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lvl="1"/>
            <a:r>
              <a:rPr lang="en-US" dirty="0"/>
              <a:t>See:  </a:t>
            </a:r>
            <a:r>
              <a:rPr lang="en-US" dirty="0">
                <a:hlinkClick r:id="rId4"/>
              </a:rPr>
              <a:t>https://jamanetwork.com/journals/jama/fullarticle/2766371</a:t>
            </a:r>
            <a:endParaRPr lang="en-US" dirty="0"/>
          </a:p>
        </p:txBody>
      </p:sp>
    </p:spTree>
    <p:extLst>
      <p:ext uri="{BB962C8B-B14F-4D97-AF65-F5344CB8AC3E}">
        <p14:creationId xmlns:p14="http://schemas.microsoft.com/office/powerpoint/2010/main" val="162149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AB07-03DB-4C21-958A-909BAD435943}"/>
              </a:ext>
            </a:extLst>
          </p:cNvPr>
          <p:cNvSpPr>
            <a:spLocks noGrp="1"/>
          </p:cNvSpPr>
          <p:nvPr>
            <p:ph type="title"/>
          </p:nvPr>
        </p:nvSpPr>
        <p:spPr/>
        <p:txBody>
          <a:bodyPr/>
          <a:lstStyle/>
          <a:p>
            <a:r>
              <a:rPr lang="en-US" dirty="0"/>
              <a:t>ACTIV PARTNERS</a:t>
            </a:r>
          </a:p>
        </p:txBody>
      </p:sp>
      <p:pic>
        <p:nvPicPr>
          <p:cNvPr id="4" name="Content Placeholder 3">
            <a:extLst>
              <a:ext uri="{FF2B5EF4-FFF2-40B4-BE49-F238E27FC236}">
                <a16:creationId xmlns:a16="http://schemas.microsoft.com/office/drawing/2014/main" id="{3EB86DD1-0725-4408-9301-4CD4EB39E61D}"/>
              </a:ext>
            </a:extLst>
          </p:cNvPr>
          <p:cNvPicPr>
            <a:picLocks noGrp="1" noChangeAspect="1"/>
          </p:cNvPicPr>
          <p:nvPr>
            <p:ph idx="1"/>
          </p:nvPr>
        </p:nvPicPr>
        <p:blipFill>
          <a:blip r:embed="rId2"/>
          <a:stretch>
            <a:fillRect/>
          </a:stretch>
        </p:blipFill>
        <p:spPr>
          <a:xfrm>
            <a:off x="417578" y="1206404"/>
            <a:ext cx="8633223" cy="4889596"/>
          </a:xfrm>
          <a:prstGeom prst="rect">
            <a:avLst/>
          </a:prstGeom>
        </p:spPr>
      </p:pic>
    </p:spTree>
    <p:extLst>
      <p:ext uri="{BB962C8B-B14F-4D97-AF65-F5344CB8AC3E}">
        <p14:creationId xmlns:p14="http://schemas.microsoft.com/office/powerpoint/2010/main" val="298314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3F609-D28A-6243-B2B4-A763C4E61432}"/>
              </a:ext>
            </a:extLst>
          </p:cNvPr>
          <p:cNvSpPr>
            <a:spLocks noGrp="1"/>
          </p:cNvSpPr>
          <p:nvPr>
            <p:ph idx="1"/>
          </p:nvPr>
        </p:nvSpPr>
        <p:spPr>
          <a:xfrm>
            <a:off x="312312" y="1200150"/>
            <a:ext cx="8519375" cy="4457699"/>
          </a:xfrm>
        </p:spPr>
        <p:txBody>
          <a:bodyPr>
            <a:normAutofit lnSpcReduction="10000"/>
          </a:bodyPr>
          <a:lstStyle/>
          <a:p>
            <a:pPr>
              <a:spcAft>
                <a:spcPts val="450"/>
              </a:spcAft>
            </a:pPr>
            <a:r>
              <a:rPr lang="en-US" dirty="0"/>
              <a:t>Access to promising prevention and treatment of COVID-19 clinical trials</a:t>
            </a:r>
          </a:p>
          <a:p>
            <a:pPr lvl="1">
              <a:spcAft>
                <a:spcPts val="450"/>
              </a:spcAft>
            </a:pPr>
            <a:r>
              <a:rPr lang="en-US" dirty="0"/>
              <a:t>Veterans gain access </a:t>
            </a:r>
          </a:p>
          <a:p>
            <a:pPr lvl="1">
              <a:spcAft>
                <a:spcPts val="450"/>
              </a:spcAft>
            </a:pPr>
            <a:r>
              <a:rPr lang="en-US" dirty="0"/>
              <a:t>Provides opportunities for VA researchers</a:t>
            </a:r>
          </a:p>
          <a:p>
            <a:pPr>
              <a:spcAft>
                <a:spcPts val="450"/>
              </a:spcAft>
            </a:pPr>
            <a:r>
              <a:rPr lang="en-US" dirty="0"/>
              <a:t>Scientific / clinical interests</a:t>
            </a:r>
          </a:p>
          <a:p>
            <a:pPr lvl="1">
              <a:spcAft>
                <a:spcPts val="450"/>
              </a:spcAft>
            </a:pPr>
            <a:r>
              <a:rPr lang="en-US" dirty="0"/>
              <a:t>Provides access to biospecimens and high-quality data for additional research</a:t>
            </a:r>
          </a:p>
          <a:p>
            <a:pPr lvl="1">
              <a:spcAft>
                <a:spcPts val="450"/>
              </a:spcAft>
            </a:pPr>
            <a:r>
              <a:rPr lang="en-US" dirty="0"/>
              <a:t>Efficiency:  Multiple agents will be tested in OWS and ACTIV trials</a:t>
            </a:r>
          </a:p>
          <a:p>
            <a:pPr>
              <a:spcAft>
                <a:spcPts val="450"/>
              </a:spcAft>
            </a:pPr>
            <a:r>
              <a:rPr lang="en-US" dirty="0"/>
              <a:t>VA has the ability to contribute to the global effort  </a:t>
            </a:r>
          </a:p>
          <a:p>
            <a:pPr>
              <a:spcAft>
                <a:spcPts val="450"/>
              </a:spcAft>
            </a:pPr>
            <a:endParaRPr lang="en-US" dirty="0"/>
          </a:p>
        </p:txBody>
      </p:sp>
      <p:sp>
        <p:nvSpPr>
          <p:cNvPr id="6" name="Title 1">
            <a:extLst>
              <a:ext uri="{FF2B5EF4-FFF2-40B4-BE49-F238E27FC236}">
                <a16:creationId xmlns:a16="http://schemas.microsoft.com/office/drawing/2014/main" id="{876DF728-A32D-43F1-BE26-5DC43822709F}"/>
              </a:ext>
            </a:extLst>
          </p:cNvPr>
          <p:cNvSpPr txBox="1">
            <a:spLocks/>
          </p:cNvSpPr>
          <p:nvPr/>
        </p:nvSpPr>
        <p:spPr>
          <a:xfrm>
            <a:off x="628650" y="457238"/>
            <a:ext cx="7886700" cy="48569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solidFill>
                  <a:schemeClr val="bg1"/>
                </a:solidFill>
                <a:latin typeface="Calibri" panose="020F0502020204030204" pitchFamily="34" charset="0"/>
                <a:cs typeface="Calibri" panose="020F0502020204030204" pitchFamily="34" charset="0"/>
              </a:rPr>
              <a:t>WHY VA IS PART OF OWS / ACTIV RESEARCH</a:t>
            </a:r>
          </a:p>
        </p:txBody>
      </p:sp>
      <p:sp>
        <p:nvSpPr>
          <p:cNvPr id="2" name="TextBox 1">
            <a:extLst>
              <a:ext uri="{FF2B5EF4-FFF2-40B4-BE49-F238E27FC236}">
                <a16:creationId xmlns:a16="http://schemas.microsoft.com/office/drawing/2014/main" id="{D6FBC32B-8C15-4B7F-8702-BE39063696FB}"/>
              </a:ext>
            </a:extLst>
          </p:cNvPr>
          <p:cNvSpPr txBox="1"/>
          <p:nvPr/>
        </p:nvSpPr>
        <p:spPr>
          <a:xfrm>
            <a:off x="312311" y="5306519"/>
            <a:ext cx="8519375" cy="954107"/>
          </a:xfrm>
          <a:prstGeom prst="rect">
            <a:avLst/>
          </a:prstGeom>
          <a:noFill/>
        </p:spPr>
        <p:txBody>
          <a:bodyPr wrap="square" rtlCol="0">
            <a:spAutoFit/>
          </a:bodyPr>
          <a:lstStyle/>
          <a:p>
            <a:pPr algn="ctr"/>
            <a:r>
              <a:rPr lang="en-US" sz="2800" dirty="0">
                <a:solidFill>
                  <a:srgbClr val="FF0000"/>
                </a:solidFill>
              </a:rPr>
              <a:t>VA has a duty to continue its leadership in clinical research that provides needed answers for the nation.</a:t>
            </a:r>
          </a:p>
        </p:txBody>
      </p:sp>
    </p:spTree>
    <p:extLst>
      <p:ext uri="{BB962C8B-B14F-4D97-AF65-F5344CB8AC3E}">
        <p14:creationId xmlns:p14="http://schemas.microsoft.com/office/powerpoint/2010/main" val="269300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DDBE-77F3-448C-BBDB-9175FF097784}"/>
              </a:ext>
            </a:extLst>
          </p:cNvPr>
          <p:cNvSpPr>
            <a:spLocks noGrp="1"/>
          </p:cNvSpPr>
          <p:nvPr>
            <p:ph type="title"/>
          </p:nvPr>
        </p:nvSpPr>
        <p:spPr/>
        <p:txBody>
          <a:bodyPr/>
          <a:lstStyle/>
          <a:p>
            <a:r>
              <a:rPr lang="en-US" dirty="0"/>
              <a:t>COVID-19 VACCINE TRIALS</a:t>
            </a:r>
          </a:p>
        </p:txBody>
      </p:sp>
      <p:sp>
        <p:nvSpPr>
          <p:cNvPr id="3" name="Content Placeholder 2">
            <a:extLst>
              <a:ext uri="{FF2B5EF4-FFF2-40B4-BE49-F238E27FC236}">
                <a16:creationId xmlns:a16="http://schemas.microsoft.com/office/drawing/2014/main" id="{6436A582-CB86-4934-907B-BBAC408DF32C}"/>
              </a:ext>
            </a:extLst>
          </p:cNvPr>
          <p:cNvSpPr>
            <a:spLocks noGrp="1"/>
          </p:cNvSpPr>
          <p:nvPr>
            <p:ph idx="1"/>
          </p:nvPr>
        </p:nvSpPr>
        <p:spPr/>
        <p:txBody>
          <a:bodyPr/>
          <a:lstStyle/>
          <a:p>
            <a:r>
              <a:rPr lang="en-US" dirty="0" err="1"/>
              <a:t>Moderna</a:t>
            </a:r>
            <a:r>
              <a:rPr lang="en-US" dirty="0"/>
              <a:t> / mRNA – 1273  - begins late July 2020</a:t>
            </a:r>
          </a:p>
          <a:p>
            <a:pPr lvl="1"/>
            <a:r>
              <a:rPr lang="en-US" dirty="0"/>
              <a:t>Clinicaltrials.gov NCT04470427</a:t>
            </a:r>
          </a:p>
          <a:p>
            <a:r>
              <a:rPr lang="en-US" dirty="0"/>
              <a:t>Astra-Zeneca / AZD1222 – projected start: Aug 2020</a:t>
            </a:r>
          </a:p>
          <a:p>
            <a:r>
              <a:rPr lang="en-US" dirty="0"/>
              <a:t>Janssen / JNJ-78436735 – projected start: Sept 2020</a:t>
            </a:r>
          </a:p>
          <a:p>
            <a:endParaRPr lang="en-US" dirty="0"/>
          </a:p>
          <a:p>
            <a:r>
              <a:rPr lang="en-US" dirty="0"/>
              <a:t>VA is expecting at least 2 more vaccine trials later in 2020</a:t>
            </a:r>
          </a:p>
        </p:txBody>
      </p:sp>
    </p:spTree>
    <p:extLst>
      <p:ext uri="{BB962C8B-B14F-4D97-AF65-F5344CB8AC3E}">
        <p14:creationId xmlns:p14="http://schemas.microsoft.com/office/powerpoint/2010/main" val="365679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132D-5C42-4A6A-A8F4-BAF806B5E20A}"/>
              </a:ext>
            </a:extLst>
          </p:cNvPr>
          <p:cNvSpPr>
            <a:spLocks noGrp="1"/>
          </p:cNvSpPr>
          <p:nvPr>
            <p:ph type="title"/>
          </p:nvPr>
        </p:nvSpPr>
        <p:spPr/>
        <p:txBody>
          <a:bodyPr/>
          <a:lstStyle/>
          <a:p>
            <a:r>
              <a:rPr lang="en-US" dirty="0"/>
              <a:t>OWS COVID-19 VACCINE TRIAL PARTNERS</a:t>
            </a:r>
          </a:p>
        </p:txBody>
      </p:sp>
      <p:sp>
        <p:nvSpPr>
          <p:cNvPr id="3" name="Content Placeholder 2">
            <a:extLst>
              <a:ext uri="{FF2B5EF4-FFF2-40B4-BE49-F238E27FC236}">
                <a16:creationId xmlns:a16="http://schemas.microsoft.com/office/drawing/2014/main" id="{AD70D615-64BD-4A66-B635-7BF6A1DDBB74}"/>
              </a:ext>
            </a:extLst>
          </p:cNvPr>
          <p:cNvSpPr>
            <a:spLocks noGrp="1"/>
          </p:cNvSpPr>
          <p:nvPr>
            <p:ph idx="1"/>
          </p:nvPr>
        </p:nvSpPr>
        <p:spPr/>
        <p:txBody>
          <a:bodyPr>
            <a:normAutofit lnSpcReduction="10000"/>
          </a:bodyPr>
          <a:lstStyle/>
          <a:p>
            <a:r>
              <a:rPr lang="en-US" dirty="0"/>
              <a:t>National Institute for Allergy and Infectious Diseases</a:t>
            </a:r>
          </a:p>
          <a:p>
            <a:r>
              <a:rPr lang="en-US" dirty="0"/>
              <a:t>Coronavirus Prevention Network (</a:t>
            </a:r>
            <a:r>
              <a:rPr lang="en-US" dirty="0" err="1"/>
              <a:t>CoVPN</a:t>
            </a:r>
            <a:r>
              <a:rPr lang="en-US" dirty="0"/>
              <a:t>)</a:t>
            </a:r>
          </a:p>
          <a:p>
            <a:pPr lvl="1"/>
            <a:r>
              <a:rPr lang="en-US" dirty="0"/>
              <a:t>Fred Hutchinson Center in Seattle, WA</a:t>
            </a:r>
          </a:p>
          <a:p>
            <a:pPr lvl="2"/>
            <a:r>
              <a:rPr lang="en-US" dirty="0"/>
              <a:t>Community Engagement Work Group</a:t>
            </a:r>
          </a:p>
          <a:p>
            <a:r>
              <a:rPr lang="en-US" dirty="0"/>
              <a:t>Contract Research Organizations</a:t>
            </a:r>
          </a:p>
          <a:p>
            <a:pPr lvl="1"/>
            <a:r>
              <a:rPr lang="en-US" dirty="0"/>
              <a:t>PPD</a:t>
            </a:r>
          </a:p>
          <a:p>
            <a:pPr lvl="1"/>
            <a:r>
              <a:rPr lang="en-US" dirty="0"/>
              <a:t>IQVIA</a:t>
            </a:r>
          </a:p>
          <a:p>
            <a:pPr lvl="1"/>
            <a:endParaRPr lang="en-US" dirty="0"/>
          </a:p>
          <a:p>
            <a:r>
              <a:rPr lang="en-US" dirty="0"/>
              <a:t>VA – Office of General Counsel/STAR, ISSO/Research Support Division, Privacy, Clinical Operations and more</a:t>
            </a:r>
            <a:r>
              <a:rPr lang="en-US" dirty="0">
                <a:highlight>
                  <a:srgbClr val="FFFF00"/>
                </a:highlight>
              </a:rPr>
              <a:t> </a:t>
            </a:r>
          </a:p>
        </p:txBody>
      </p:sp>
    </p:spTree>
    <p:extLst>
      <p:ext uri="{BB962C8B-B14F-4D97-AF65-F5344CB8AC3E}">
        <p14:creationId xmlns:p14="http://schemas.microsoft.com/office/powerpoint/2010/main" val="358713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6A586BCF-FF33-4F8F-8DD7-18BD4F3BDCA4}"/>
              </a:ext>
            </a:extLst>
          </p:cNvPr>
          <p:cNvSpPr/>
          <p:nvPr/>
        </p:nvSpPr>
        <p:spPr>
          <a:xfrm>
            <a:off x="284813" y="1410755"/>
            <a:ext cx="659567" cy="47219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1F93C-9688-4BED-9550-81DAA4FC381A}"/>
              </a:ext>
            </a:extLst>
          </p:cNvPr>
          <p:cNvSpPr>
            <a:spLocks noGrp="1"/>
          </p:cNvSpPr>
          <p:nvPr>
            <p:ph type="title"/>
          </p:nvPr>
        </p:nvSpPr>
        <p:spPr/>
        <p:txBody>
          <a:bodyPr/>
          <a:lstStyle/>
          <a:p>
            <a:r>
              <a:rPr lang="en-US" dirty="0"/>
              <a:t>SITE PROCESS</a:t>
            </a:r>
          </a:p>
        </p:txBody>
      </p:sp>
      <p:sp>
        <p:nvSpPr>
          <p:cNvPr id="3" name="Content Placeholder 2">
            <a:extLst>
              <a:ext uri="{FF2B5EF4-FFF2-40B4-BE49-F238E27FC236}">
                <a16:creationId xmlns:a16="http://schemas.microsoft.com/office/drawing/2014/main" id="{56B253C5-EDAB-45D5-8988-7FD1228F1151}"/>
              </a:ext>
            </a:extLst>
          </p:cNvPr>
          <p:cNvSpPr>
            <a:spLocks noGrp="1"/>
          </p:cNvSpPr>
          <p:nvPr>
            <p:ph idx="1"/>
          </p:nvPr>
        </p:nvSpPr>
        <p:spPr/>
        <p:txBody>
          <a:bodyPr/>
          <a:lstStyle/>
          <a:p>
            <a:r>
              <a:rPr lang="en-US" dirty="0"/>
              <a:t>ORD/PRP discusses potential sites with partners</a:t>
            </a:r>
          </a:p>
          <a:p>
            <a:pPr lvl="1"/>
            <a:r>
              <a:rPr lang="en-US" dirty="0"/>
              <a:t>Heat map/predictive analytics</a:t>
            </a:r>
          </a:p>
          <a:p>
            <a:pPr lvl="1"/>
            <a:r>
              <a:rPr lang="en-US" dirty="0"/>
              <a:t>VA COVID-19 sites registered through COVID-19 SharePoint</a:t>
            </a:r>
          </a:p>
          <a:p>
            <a:r>
              <a:rPr lang="en-US" dirty="0"/>
              <a:t>ORD/PRP contacts ACOS-R and potential site investigators</a:t>
            </a:r>
          </a:p>
          <a:p>
            <a:pPr lvl="1"/>
            <a:r>
              <a:rPr lang="en-US" dirty="0"/>
              <a:t>Identify primary site point of contact</a:t>
            </a:r>
          </a:p>
          <a:p>
            <a:pPr lvl="1"/>
            <a:r>
              <a:rPr lang="en-US" dirty="0"/>
              <a:t>List sent to CRO / </a:t>
            </a:r>
            <a:r>
              <a:rPr lang="en-US" dirty="0" err="1"/>
              <a:t>CoVPN</a:t>
            </a:r>
            <a:endParaRPr lang="en-US" dirty="0"/>
          </a:p>
          <a:p>
            <a:r>
              <a:rPr lang="en-US" dirty="0"/>
              <a:t>CRO reviews / contacts sites</a:t>
            </a:r>
          </a:p>
          <a:p>
            <a:r>
              <a:rPr lang="en-US" dirty="0"/>
              <a:t>Company site selection</a:t>
            </a:r>
          </a:p>
          <a:p>
            <a:r>
              <a:rPr lang="en-US" dirty="0"/>
              <a:t>Site activities – IRB / Regulatory, R&amp;D Committee, budget</a:t>
            </a:r>
          </a:p>
          <a:p>
            <a:endParaRPr lang="en-US" dirty="0"/>
          </a:p>
        </p:txBody>
      </p:sp>
    </p:spTree>
    <p:extLst>
      <p:ext uri="{BB962C8B-B14F-4D97-AF65-F5344CB8AC3E}">
        <p14:creationId xmlns:p14="http://schemas.microsoft.com/office/powerpoint/2010/main" val="409131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6AEE-6E60-4C8B-B899-477CC19FE81B}"/>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CAA5A5CD-AC59-46A1-A019-8003BFE91EF2}"/>
              </a:ext>
            </a:extLst>
          </p:cNvPr>
          <p:cNvSpPr>
            <a:spLocks noGrp="1"/>
          </p:cNvSpPr>
          <p:nvPr>
            <p:ph idx="1"/>
          </p:nvPr>
        </p:nvSpPr>
        <p:spPr>
          <a:xfrm>
            <a:off x="457200" y="1319134"/>
            <a:ext cx="8229600" cy="4547829"/>
          </a:xfrm>
        </p:spPr>
        <p:txBody>
          <a:bodyPr>
            <a:normAutofit lnSpcReduction="10000"/>
          </a:bodyPr>
          <a:lstStyle/>
          <a:p>
            <a:r>
              <a:rPr lang="en-US" dirty="0"/>
              <a:t>Communications - There are many partners external to VA who may contact investigators/sites directly </a:t>
            </a:r>
          </a:p>
          <a:p>
            <a:pPr lvl="1"/>
            <a:r>
              <a:rPr lang="en-US" dirty="0"/>
              <a:t>Please ensure ORD is aware</a:t>
            </a:r>
          </a:p>
          <a:p>
            <a:pPr lvl="1"/>
            <a:r>
              <a:rPr lang="en-US" dirty="0"/>
              <a:t>Work with your ACOS-R / R&amp;D Office</a:t>
            </a:r>
          </a:p>
          <a:p>
            <a:r>
              <a:rPr lang="en-US" dirty="0"/>
              <a:t>Academic affiliates may also be participating  - work with ORD to coordinate</a:t>
            </a:r>
          </a:p>
          <a:p>
            <a:r>
              <a:rPr lang="en-US" dirty="0"/>
              <a:t>Things may change – A rapidly developing process may result in revisions or different decisions</a:t>
            </a:r>
          </a:p>
          <a:p>
            <a:pPr lvl="1"/>
            <a:r>
              <a:rPr lang="en-US" dirty="0"/>
              <a:t>Protocol, processes</a:t>
            </a:r>
          </a:p>
          <a:p>
            <a:r>
              <a:rPr lang="en-US" dirty="0"/>
              <a:t>Knowledge of regulatory requirements is important</a:t>
            </a:r>
          </a:p>
          <a:p>
            <a:pPr lvl="1"/>
            <a:r>
              <a:rPr lang="en-US" dirty="0"/>
              <a:t>Check with ORPPE / ORD </a:t>
            </a:r>
          </a:p>
          <a:p>
            <a:endParaRPr lang="en-US" dirty="0"/>
          </a:p>
        </p:txBody>
      </p:sp>
    </p:spTree>
    <p:extLst>
      <p:ext uri="{BB962C8B-B14F-4D97-AF65-F5344CB8AC3E}">
        <p14:creationId xmlns:p14="http://schemas.microsoft.com/office/powerpoint/2010/main" val="8043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AFD1-E118-4B65-8F2D-F5FA7F6545A2}"/>
              </a:ext>
            </a:extLst>
          </p:cNvPr>
          <p:cNvSpPr>
            <a:spLocks noGrp="1"/>
          </p:cNvSpPr>
          <p:nvPr>
            <p:ph type="title"/>
          </p:nvPr>
        </p:nvSpPr>
        <p:spPr/>
        <p:txBody>
          <a:bodyPr/>
          <a:lstStyle/>
          <a:p>
            <a:r>
              <a:rPr lang="en-US" dirty="0"/>
              <a:t>PRESENTERS (in order)</a:t>
            </a:r>
          </a:p>
        </p:txBody>
      </p:sp>
      <p:sp>
        <p:nvSpPr>
          <p:cNvPr id="3" name="Content Placeholder 2">
            <a:extLst>
              <a:ext uri="{FF2B5EF4-FFF2-40B4-BE49-F238E27FC236}">
                <a16:creationId xmlns:a16="http://schemas.microsoft.com/office/drawing/2014/main" id="{60C4BB09-3D78-436D-A5CE-E363AC866127}"/>
              </a:ext>
            </a:extLst>
          </p:cNvPr>
          <p:cNvSpPr>
            <a:spLocks noGrp="1"/>
          </p:cNvSpPr>
          <p:nvPr>
            <p:ph idx="1"/>
          </p:nvPr>
        </p:nvSpPr>
        <p:spPr/>
        <p:txBody>
          <a:bodyPr>
            <a:normAutofit lnSpcReduction="10000"/>
          </a:bodyPr>
          <a:lstStyle/>
          <a:p>
            <a:r>
              <a:rPr lang="en-US" dirty="0"/>
              <a:t>Rachel </a:t>
            </a:r>
            <a:r>
              <a:rPr lang="en-US" dirty="0" err="1"/>
              <a:t>Ramoni</a:t>
            </a:r>
            <a:r>
              <a:rPr lang="en-US" dirty="0"/>
              <a:t>, DMD, ScD – Chief Research and Development Officer (CRADO)</a:t>
            </a:r>
          </a:p>
          <a:p>
            <a:r>
              <a:rPr lang="en-US" dirty="0"/>
              <a:t>Tom O’Toole, MD – Senior Medical Advisor, Office of the Assistant Under Secretary for Health – Clinical Operations</a:t>
            </a:r>
          </a:p>
          <a:p>
            <a:r>
              <a:rPr lang="en-US" dirty="0"/>
              <a:t>Grant Huang, MPH, PhD – Acting Deputy CRADO – Enterprise Optimization</a:t>
            </a:r>
          </a:p>
          <a:p>
            <a:r>
              <a:rPr lang="en-US" dirty="0"/>
              <a:t>Victoria Davey, PhD, MPH, RN – Associate CRADO for Epidemiology and Public Health </a:t>
            </a:r>
          </a:p>
          <a:p>
            <a:r>
              <a:rPr lang="en-US" dirty="0"/>
              <a:t>Molly Klote, MD – Director, Office of Research Protections, Policy and Education</a:t>
            </a:r>
          </a:p>
          <a:p>
            <a:r>
              <a:rPr lang="en-US"/>
              <a:t>Terri </a:t>
            </a:r>
            <a:r>
              <a:rPr lang="en-US" dirty="0"/>
              <a:t>Gleason, PhD – Director, Clinical Science R&amp;D Service</a:t>
            </a:r>
          </a:p>
        </p:txBody>
      </p:sp>
    </p:spTree>
    <p:extLst>
      <p:ext uri="{BB962C8B-B14F-4D97-AF65-F5344CB8AC3E}">
        <p14:creationId xmlns:p14="http://schemas.microsoft.com/office/powerpoint/2010/main" val="417328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3FFB-D5D6-455E-B75F-F83AEA02C3D3}"/>
              </a:ext>
            </a:extLst>
          </p:cNvPr>
          <p:cNvSpPr>
            <a:spLocks noGrp="1"/>
          </p:cNvSpPr>
          <p:nvPr>
            <p:ph type="title"/>
          </p:nvPr>
        </p:nvSpPr>
        <p:spPr/>
        <p:txBody>
          <a:bodyPr/>
          <a:lstStyle/>
          <a:p>
            <a:r>
              <a:rPr lang="en-US" dirty="0"/>
              <a:t>PLANNED ACTIVITIES</a:t>
            </a:r>
          </a:p>
        </p:txBody>
      </p:sp>
      <p:sp>
        <p:nvSpPr>
          <p:cNvPr id="3" name="Content Placeholder 2">
            <a:extLst>
              <a:ext uri="{FF2B5EF4-FFF2-40B4-BE49-F238E27FC236}">
                <a16:creationId xmlns:a16="http://schemas.microsoft.com/office/drawing/2014/main" id="{EDB7AD1A-6CD7-495E-85E1-F3DB03A9674A}"/>
              </a:ext>
            </a:extLst>
          </p:cNvPr>
          <p:cNvSpPr>
            <a:spLocks noGrp="1"/>
          </p:cNvSpPr>
          <p:nvPr>
            <p:ph idx="1"/>
          </p:nvPr>
        </p:nvSpPr>
        <p:spPr>
          <a:xfrm>
            <a:off x="457200" y="1451597"/>
            <a:ext cx="8229600" cy="4559459"/>
          </a:xfrm>
        </p:spPr>
        <p:txBody>
          <a:bodyPr>
            <a:normAutofit fontScale="92500"/>
          </a:bodyPr>
          <a:lstStyle/>
          <a:p>
            <a:r>
              <a:rPr lang="en-US" b="1" dirty="0"/>
              <a:t>New models for enterprise approach for clinical trials in VA</a:t>
            </a:r>
          </a:p>
          <a:p>
            <a:pPr lvl="1"/>
            <a:r>
              <a:rPr lang="en-US" dirty="0"/>
              <a:t>Considers capacity, resourcing and operational needs</a:t>
            </a:r>
          </a:p>
          <a:p>
            <a:r>
              <a:rPr lang="en-US" dirty="0"/>
              <a:t>ORD will continue to help support sites with organizational activities</a:t>
            </a:r>
          </a:p>
          <a:p>
            <a:pPr lvl="1"/>
            <a:r>
              <a:rPr lang="en-US" dirty="0"/>
              <a:t>Regular meetings with OWS/ACTIV leadership</a:t>
            </a:r>
          </a:p>
          <a:p>
            <a:pPr lvl="1"/>
            <a:r>
              <a:rPr lang="en-US" dirty="0"/>
              <a:t>VA Communications plans</a:t>
            </a:r>
          </a:p>
          <a:p>
            <a:r>
              <a:rPr lang="en-US" dirty="0"/>
              <a:t>Discussions are on-going with Clinical Operations and coordination and support</a:t>
            </a:r>
          </a:p>
          <a:p>
            <a:r>
              <a:rPr lang="en-US" dirty="0"/>
              <a:t>Executive In Charge message will be delivered indicating need for local support and importance of research for COVID-19</a:t>
            </a:r>
          </a:p>
          <a:p>
            <a:r>
              <a:rPr lang="en-US" dirty="0"/>
              <a:t>Exploration of opportunities to enroll VA health care workers</a:t>
            </a:r>
          </a:p>
          <a:p>
            <a:r>
              <a:rPr lang="en-US" dirty="0"/>
              <a:t>Regulatory activities (see following slides)</a:t>
            </a:r>
          </a:p>
          <a:p>
            <a:endParaRPr lang="en-US" dirty="0"/>
          </a:p>
        </p:txBody>
      </p:sp>
    </p:spTree>
    <p:extLst>
      <p:ext uri="{BB962C8B-B14F-4D97-AF65-F5344CB8AC3E}">
        <p14:creationId xmlns:p14="http://schemas.microsoft.com/office/powerpoint/2010/main" val="36694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997743" y="2412898"/>
            <a:ext cx="7148513" cy="2514597"/>
          </a:xfrm>
        </p:spPr>
        <p:txBody>
          <a:bodyPr vert="horz" lIns="91440" tIns="45720" rIns="91440" bIns="45720" rtlCol="0" anchor="b">
            <a:normAutofit fontScale="90000"/>
          </a:bodyPr>
          <a:lstStyle/>
          <a:p>
            <a:pPr algn="ctr" defTabSz="914400">
              <a:lnSpc>
                <a:spcPct val="90000"/>
              </a:lnSpc>
            </a:pPr>
            <a:r>
              <a:rPr lang="en-US" sz="5400" kern="1200" dirty="0">
                <a:solidFill>
                  <a:schemeClr val="tx1"/>
                </a:solidFill>
                <a:latin typeface="+mj-lt"/>
                <a:ea typeface="+mj-ea"/>
                <a:cs typeface="+mj-cs"/>
              </a:rPr>
              <a:t>ACCELERATING COVID-19 THERAPEUTIC INTERVENTIONS AND VACCINES (ACTIV)</a:t>
            </a:r>
            <a:endParaRPr lang="en-US" sz="5400" kern="1200" dirty="0">
              <a:solidFill>
                <a:schemeClr val="tx1"/>
              </a:solidFill>
              <a:highlight>
                <a:srgbClr val="FFFF00"/>
              </a:highlight>
              <a:latin typeface="+mj-lt"/>
              <a:ea typeface="+mj-ea"/>
              <a:cs typeface="+mj-cs"/>
            </a:endParaRPr>
          </a:p>
        </p:txBody>
      </p:sp>
      <p:sp>
        <p:nvSpPr>
          <p:cNvPr id="6" name="TextBox 5">
            <a:extLst>
              <a:ext uri="{FF2B5EF4-FFF2-40B4-BE49-F238E27FC236}">
                <a16:creationId xmlns:a16="http://schemas.microsoft.com/office/drawing/2014/main" id="{A9DD9A2F-2D36-4B2B-B52C-42A1C4F23C23}"/>
              </a:ext>
            </a:extLst>
          </p:cNvPr>
          <p:cNvSpPr txBox="1"/>
          <p:nvPr/>
        </p:nvSpPr>
        <p:spPr>
          <a:xfrm>
            <a:off x="8574374" y="6310168"/>
            <a:ext cx="464695" cy="276999"/>
          </a:xfrm>
          <a:prstGeom prst="rect">
            <a:avLst/>
          </a:prstGeom>
          <a:noFill/>
        </p:spPr>
        <p:txBody>
          <a:bodyPr wrap="square" rtlCol="0">
            <a:spAutoFit/>
          </a:bodyPr>
          <a:lstStyle/>
          <a:p>
            <a:fld id="{E00C9156-0833-467A-8157-F4443E335942}" type="slidenum">
              <a:rPr lang="en-US" sz="1200" smtClean="0"/>
              <a:t>21</a:t>
            </a:fld>
            <a:endParaRPr lang="en-US" sz="1200" dirty="0"/>
          </a:p>
        </p:txBody>
      </p:sp>
    </p:spTree>
    <p:extLst>
      <p:ext uri="{BB962C8B-B14F-4D97-AF65-F5344CB8AC3E}">
        <p14:creationId xmlns:p14="http://schemas.microsoft.com/office/powerpoint/2010/main" val="79999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6FDF9C-4634-420A-A96E-E8731302FDF8}"/>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8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436FDF9C-4634-420A-A96E-E8731302FDF8}"/>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9EB7757-05AE-429E-830E-76A0EF374BDC}"/>
              </a:ext>
            </a:extLst>
          </p:cNvPr>
          <p:cNvSpPr/>
          <p:nvPr>
            <p:custDataLst>
              <p:tags r:id="rId3"/>
            </p:custDataLst>
          </p:nvPr>
        </p:nvSpPr>
        <p:spPr bwMode="gray">
          <a:xfrm>
            <a:off x="0" y="857250"/>
            <a:ext cx="119063" cy="119063"/>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algn="ctr" defTabSz="685800">
              <a:lnSpc>
                <a:spcPct val="106000"/>
              </a:lnSpc>
              <a:defRPr/>
            </a:pPr>
            <a:endParaRPr lang="en-US" b="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Semibold" panose="020B0706030804020204" pitchFamily="34" charset="0"/>
            </a:endParaRPr>
          </a:p>
        </p:txBody>
      </p:sp>
      <p:sp>
        <p:nvSpPr>
          <p:cNvPr id="2" name="Text Placeholder 1">
            <a:extLst>
              <a:ext uri="{FF2B5EF4-FFF2-40B4-BE49-F238E27FC236}">
                <a16:creationId xmlns:a16="http://schemas.microsoft.com/office/drawing/2014/main" id="{20959A84-47BE-4DEF-B2A4-CC473CC83639}"/>
              </a:ext>
            </a:extLst>
          </p:cNvPr>
          <p:cNvSpPr>
            <a:spLocks noGrp="1"/>
          </p:cNvSpPr>
          <p:nvPr>
            <p:ph type="body" sz="quarter" idx="13"/>
          </p:nvPr>
        </p:nvSpPr>
        <p:spPr>
          <a:xfrm>
            <a:off x="413766" y="1370927"/>
            <a:ext cx="8443750" cy="340560"/>
          </a:xfrm>
        </p:spPr>
        <p:txBody>
          <a:bodyPr/>
          <a:lstStyle/>
          <a:p>
            <a:r>
              <a:rPr lang="en-US" b="1" dirty="0"/>
              <a:t>ACTIV Therapeutics has been taking a portfolio approach to address the dramatic health and economic challenges posed by the pandemic, with harmonized efforts that address disease etiology and symptomatology.</a:t>
            </a:r>
          </a:p>
        </p:txBody>
      </p:sp>
      <p:sp>
        <p:nvSpPr>
          <p:cNvPr id="3" name="Title 2">
            <a:extLst>
              <a:ext uri="{FF2B5EF4-FFF2-40B4-BE49-F238E27FC236}">
                <a16:creationId xmlns:a16="http://schemas.microsoft.com/office/drawing/2014/main" id="{7C2A79A2-3160-47EF-81E0-E3549C7C657A}"/>
              </a:ext>
            </a:extLst>
          </p:cNvPr>
          <p:cNvSpPr>
            <a:spLocks noGrp="1"/>
          </p:cNvSpPr>
          <p:nvPr>
            <p:ph type="title"/>
          </p:nvPr>
        </p:nvSpPr>
        <p:spPr>
          <a:xfrm>
            <a:off x="413766" y="452390"/>
            <a:ext cx="8543051" cy="365760"/>
          </a:xfrm>
        </p:spPr>
        <p:txBody>
          <a:bodyPr/>
          <a:lstStyle/>
          <a:p>
            <a:r>
              <a:rPr lang="en-US" sz="2800" dirty="0">
                <a:solidFill>
                  <a:schemeClr val="bg1"/>
                </a:solidFill>
              </a:rPr>
              <a:t>ACTIV Protocols | </a:t>
            </a:r>
            <a:r>
              <a:rPr lang="en-US" sz="2800" i="1" dirty="0">
                <a:solidFill>
                  <a:schemeClr val="bg1"/>
                </a:solidFill>
              </a:rPr>
              <a:t>Overview</a:t>
            </a:r>
          </a:p>
        </p:txBody>
      </p:sp>
      <p:cxnSp>
        <p:nvCxnSpPr>
          <p:cNvPr id="9" name="Straight Connector 8">
            <a:extLst>
              <a:ext uri="{FF2B5EF4-FFF2-40B4-BE49-F238E27FC236}">
                <a16:creationId xmlns:a16="http://schemas.microsoft.com/office/drawing/2014/main" id="{82029CEF-6CB2-4F16-B572-0CBBBE5AD7F6}"/>
              </a:ext>
            </a:extLst>
          </p:cNvPr>
          <p:cNvCxnSpPr>
            <a:cxnSpLocks/>
          </p:cNvCxnSpPr>
          <p:nvPr/>
        </p:nvCxnSpPr>
        <p:spPr>
          <a:xfrm>
            <a:off x="1364000" y="2392118"/>
            <a:ext cx="0" cy="66807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53E20A8-2CBF-44C3-9F95-969C96AF6052}"/>
              </a:ext>
            </a:extLst>
          </p:cNvPr>
          <p:cNvSpPr/>
          <p:nvPr/>
        </p:nvSpPr>
        <p:spPr>
          <a:xfrm>
            <a:off x="2382" y="2576112"/>
            <a:ext cx="1102576" cy="276999"/>
          </a:xfrm>
          <a:prstGeom prst="rect">
            <a:avLst/>
          </a:prstGeom>
        </p:spPr>
        <p:txBody>
          <a:bodyPr wrap="square" anchor="b">
            <a:spAutoFit/>
          </a:bodyPr>
          <a:lstStyle/>
          <a:p>
            <a:pPr algn="r" defTabSz="685800">
              <a:defRPr/>
            </a:pPr>
            <a:r>
              <a:rPr lang="en-US" sz="1200" b="1" dirty="0">
                <a:solidFill>
                  <a:srgbClr val="000000"/>
                </a:solidFill>
                <a:latin typeface="Open Sans"/>
                <a:ea typeface="Verdana" panose="020B0604030504040204" pitchFamily="34" charset="0"/>
                <a:cs typeface="Verdana" panose="020B0604030504040204" pitchFamily="34" charset="0"/>
              </a:rPr>
              <a:t>ACTIV-1</a:t>
            </a:r>
          </a:p>
        </p:txBody>
      </p:sp>
      <p:sp>
        <p:nvSpPr>
          <p:cNvPr id="11" name="TextBox 10">
            <a:extLst>
              <a:ext uri="{FF2B5EF4-FFF2-40B4-BE49-F238E27FC236}">
                <a16:creationId xmlns:a16="http://schemas.microsoft.com/office/drawing/2014/main" id="{E75A578C-B4DC-4BCE-9E3B-819D52F4A78A}"/>
              </a:ext>
            </a:extLst>
          </p:cNvPr>
          <p:cNvSpPr txBox="1"/>
          <p:nvPr/>
        </p:nvSpPr>
        <p:spPr>
          <a:xfrm>
            <a:off x="1528083" y="2508017"/>
            <a:ext cx="3941106" cy="436273"/>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Inpatient, Phase III Master Protocol</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3 Host-targeted Immune Modulators</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Sponsor TBD + NCATS TIN + CRO</a:t>
            </a:r>
          </a:p>
        </p:txBody>
      </p:sp>
      <p:sp>
        <p:nvSpPr>
          <p:cNvPr id="30" name="TextBox 29">
            <a:extLst>
              <a:ext uri="{FF2B5EF4-FFF2-40B4-BE49-F238E27FC236}">
                <a16:creationId xmlns:a16="http://schemas.microsoft.com/office/drawing/2014/main" id="{9BDE9E08-FEDA-4910-95FD-D0609088554C}"/>
              </a:ext>
            </a:extLst>
          </p:cNvPr>
          <p:cNvSpPr txBox="1"/>
          <p:nvPr/>
        </p:nvSpPr>
        <p:spPr>
          <a:xfrm>
            <a:off x="6113905" y="2580729"/>
            <a:ext cx="2685065" cy="290849"/>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Pre-IND submitted to the FDA</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Projected to launch in early August</a:t>
            </a:r>
          </a:p>
        </p:txBody>
      </p:sp>
      <p:sp>
        <p:nvSpPr>
          <p:cNvPr id="41" name="Isosceles Triangle 40">
            <a:extLst>
              <a:ext uri="{FF2B5EF4-FFF2-40B4-BE49-F238E27FC236}">
                <a16:creationId xmlns:a16="http://schemas.microsoft.com/office/drawing/2014/main" id="{E6B934F0-F42A-4BB5-A86C-409411C35C1F}"/>
              </a:ext>
            </a:extLst>
          </p:cNvPr>
          <p:cNvSpPr/>
          <p:nvPr/>
        </p:nvSpPr>
        <p:spPr bwMode="gray">
          <a:xfrm rot="5400000">
            <a:off x="5500187" y="2668204"/>
            <a:ext cx="457872" cy="115899"/>
          </a:xfrm>
          <a:prstGeom prst="triangle">
            <a:avLst/>
          </a:prstGeom>
          <a:solidFill>
            <a:schemeClr val="bg1">
              <a:lumMod val="85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dirty="0">
              <a:solidFill>
                <a:srgbClr val="FFFFFF"/>
              </a:solidFill>
              <a:latin typeface="Open Sans"/>
            </a:endParaRPr>
          </a:p>
        </p:txBody>
      </p:sp>
      <p:cxnSp>
        <p:nvCxnSpPr>
          <p:cNvPr id="6" name="Straight Connector 5">
            <a:extLst>
              <a:ext uri="{FF2B5EF4-FFF2-40B4-BE49-F238E27FC236}">
                <a16:creationId xmlns:a16="http://schemas.microsoft.com/office/drawing/2014/main" id="{ADAC49DB-234E-4E81-9088-32C6BE26AB01}"/>
              </a:ext>
            </a:extLst>
          </p:cNvPr>
          <p:cNvCxnSpPr>
            <a:cxnSpLocks/>
          </p:cNvCxnSpPr>
          <p:nvPr/>
        </p:nvCxnSpPr>
        <p:spPr>
          <a:xfrm rot="10800000">
            <a:off x="1364000" y="3152176"/>
            <a:ext cx="0" cy="668072"/>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B59EE4C-1110-44C3-9D0E-05C3C84A97B1}"/>
              </a:ext>
            </a:extLst>
          </p:cNvPr>
          <p:cNvSpPr/>
          <p:nvPr/>
        </p:nvSpPr>
        <p:spPr>
          <a:xfrm>
            <a:off x="2382" y="3336171"/>
            <a:ext cx="1102576" cy="276999"/>
          </a:xfrm>
          <a:prstGeom prst="rect">
            <a:avLst/>
          </a:prstGeom>
        </p:spPr>
        <p:txBody>
          <a:bodyPr wrap="square" anchor="b">
            <a:spAutoFit/>
          </a:bodyPr>
          <a:lstStyle/>
          <a:p>
            <a:pPr algn="r" defTabSz="685800">
              <a:defRPr/>
            </a:pPr>
            <a:r>
              <a:rPr lang="en-US" sz="1200" b="1" dirty="0">
                <a:solidFill>
                  <a:srgbClr val="000000"/>
                </a:solidFill>
                <a:latin typeface="Open Sans"/>
                <a:ea typeface="Verdana" panose="020B0604030504040204" pitchFamily="34" charset="0"/>
                <a:cs typeface="Verdana" panose="020B0604030504040204" pitchFamily="34" charset="0"/>
              </a:rPr>
              <a:t>ACTIV-2</a:t>
            </a:r>
          </a:p>
        </p:txBody>
      </p:sp>
      <p:sp>
        <p:nvSpPr>
          <p:cNvPr id="8" name="TextBox 7">
            <a:extLst>
              <a:ext uri="{FF2B5EF4-FFF2-40B4-BE49-F238E27FC236}">
                <a16:creationId xmlns:a16="http://schemas.microsoft.com/office/drawing/2014/main" id="{2D871F82-7B60-46B2-B3B0-A05521FBBA53}"/>
              </a:ext>
            </a:extLst>
          </p:cNvPr>
          <p:cNvSpPr txBox="1"/>
          <p:nvPr/>
        </p:nvSpPr>
        <p:spPr>
          <a:xfrm>
            <a:off x="1528082" y="3268076"/>
            <a:ext cx="3941103" cy="436273"/>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Outpatient, Phase II/III Master Protocol</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Neutralizing Monoclonal Antibodies</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NIAID ACTG + CRO</a:t>
            </a:r>
          </a:p>
        </p:txBody>
      </p:sp>
      <p:sp>
        <p:nvSpPr>
          <p:cNvPr id="29" name="TextBox 28">
            <a:extLst>
              <a:ext uri="{FF2B5EF4-FFF2-40B4-BE49-F238E27FC236}">
                <a16:creationId xmlns:a16="http://schemas.microsoft.com/office/drawing/2014/main" id="{05470705-0DD7-4FAB-A475-6FBE0042DC1C}"/>
              </a:ext>
            </a:extLst>
          </p:cNvPr>
          <p:cNvSpPr txBox="1"/>
          <p:nvPr/>
        </p:nvSpPr>
        <p:spPr>
          <a:xfrm>
            <a:off x="6113905" y="3340788"/>
            <a:ext cx="2685065" cy="290849"/>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FDA letter to proceed rec’d</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Projected to launch in late July</a:t>
            </a:r>
          </a:p>
        </p:txBody>
      </p:sp>
      <p:sp>
        <p:nvSpPr>
          <p:cNvPr id="43" name="Isosceles Triangle 42">
            <a:extLst>
              <a:ext uri="{FF2B5EF4-FFF2-40B4-BE49-F238E27FC236}">
                <a16:creationId xmlns:a16="http://schemas.microsoft.com/office/drawing/2014/main" id="{FB3C62FF-4F00-40E1-B8AC-7CAD1FB5398D}"/>
              </a:ext>
            </a:extLst>
          </p:cNvPr>
          <p:cNvSpPr/>
          <p:nvPr/>
        </p:nvSpPr>
        <p:spPr bwMode="gray">
          <a:xfrm rot="5400000">
            <a:off x="5500187" y="3428263"/>
            <a:ext cx="457872" cy="115899"/>
          </a:xfrm>
          <a:prstGeom prst="triangle">
            <a:avLst/>
          </a:prstGeom>
          <a:solidFill>
            <a:schemeClr val="bg1">
              <a:lumMod val="85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dirty="0">
              <a:solidFill>
                <a:srgbClr val="FFFFFF"/>
              </a:solidFill>
              <a:latin typeface="Open Sans"/>
            </a:endParaRPr>
          </a:p>
        </p:txBody>
      </p:sp>
      <p:cxnSp>
        <p:nvCxnSpPr>
          <p:cNvPr id="15" name="Straight Connector 14">
            <a:extLst>
              <a:ext uri="{FF2B5EF4-FFF2-40B4-BE49-F238E27FC236}">
                <a16:creationId xmlns:a16="http://schemas.microsoft.com/office/drawing/2014/main" id="{5210792A-C5C5-4537-981B-30B2E85822CB}"/>
              </a:ext>
            </a:extLst>
          </p:cNvPr>
          <p:cNvCxnSpPr>
            <a:cxnSpLocks/>
          </p:cNvCxnSpPr>
          <p:nvPr/>
        </p:nvCxnSpPr>
        <p:spPr>
          <a:xfrm rot="10800000">
            <a:off x="1364000" y="3912235"/>
            <a:ext cx="0" cy="66807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ABE58DD-D75E-4C71-AE39-A1C4647DCC46}"/>
              </a:ext>
            </a:extLst>
          </p:cNvPr>
          <p:cNvSpPr/>
          <p:nvPr/>
        </p:nvSpPr>
        <p:spPr>
          <a:xfrm>
            <a:off x="2382" y="4096229"/>
            <a:ext cx="1102576" cy="276999"/>
          </a:xfrm>
          <a:prstGeom prst="rect">
            <a:avLst/>
          </a:prstGeom>
        </p:spPr>
        <p:txBody>
          <a:bodyPr wrap="square" anchor="b">
            <a:spAutoFit/>
          </a:bodyPr>
          <a:lstStyle/>
          <a:p>
            <a:pPr algn="r" defTabSz="685800">
              <a:defRPr/>
            </a:pPr>
            <a:r>
              <a:rPr lang="en-US" sz="1200" b="1" dirty="0">
                <a:solidFill>
                  <a:srgbClr val="000000"/>
                </a:solidFill>
                <a:highlight>
                  <a:srgbClr val="FFFF00"/>
                </a:highlight>
                <a:latin typeface="Open Sans"/>
                <a:ea typeface="Verdana" panose="020B0604030504040204" pitchFamily="34" charset="0"/>
                <a:cs typeface="Verdana" panose="020B0604030504040204" pitchFamily="34" charset="0"/>
              </a:rPr>
              <a:t>ACTIV-3</a:t>
            </a:r>
          </a:p>
        </p:txBody>
      </p:sp>
      <p:sp>
        <p:nvSpPr>
          <p:cNvPr id="17" name="TextBox 16">
            <a:extLst>
              <a:ext uri="{FF2B5EF4-FFF2-40B4-BE49-F238E27FC236}">
                <a16:creationId xmlns:a16="http://schemas.microsoft.com/office/drawing/2014/main" id="{3ED2E416-3009-4AAE-B584-03A1BA54DBD9}"/>
              </a:ext>
            </a:extLst>
          </p:cNvPr>
          <p:cNvSpPr txBox="1"/>
          <p:nvPr/>
        </p:nvSpPr>
        <p:spPr>
          <a:xfrm>
            <a:off x="1528083" y="4028133"/>
            <a:ext cx="3941104" cy="436273"/>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highlight>
                  <a:srgbClr val="FFFF00"/>
                </a:highlight>
                <a:latin typeface="Open Sans"/>
              </a:rPr>
              <a:t>Inpatient, Phase III (2 Stage) Master Protocol</a:t>
            </a:r>
          </a:p>
          <a:p>
            <a:pPr marL="128588" indent="-128588" defTabSz="685800">
              <a:lnSpc>
                <a:spcPct val="90000"/>
              </a:lnSpc>
              <a:buSzPct val="100000"/>
              <a:buFont typeface="Arial" panose="020B0604020202020204" pitchFamily="34" charset="0"/>
              <a:buChar char="•"/>
              <a:defRPr/>
            </a:pPr>
            <a:r>
              <a:rPr lang="en-US" sz="1050" dirty="0">
                <a:solidFill>
                  <a:srgbClr val="000000"/>
                </a:solidFill>
                <a:highlight>
                  <a:srgbClr val="FFFF00"/>
                </a:highlight>
                <a:latin typeface="Open Sans"/>
              </a:rPr>
              <a:t>Neutralizing Monoclonal Antibodies</a:t>
            </a:r>
          </a:p>
          <a:p>
            <a:pPr marL="128588" indent="-128588" defTabSz="685800">
              <a:lnSpc>
                <a:spcPct val="90000"/>
              </a:lnSpc>
              <a:buSzPct val="100000"/>
              <a:buFont typeface="Arial" panose="020B0604020202020204" pitchFamily="34" charset="0"/>
              <a:buChar char="•"/>
              <a:defRPr/>
            </a:pPr>
            <a:r>
              <a:rPr lang="en-US" sz="1050" dirty="0">
                <a:solidFill>
                  <a:srgbClr val="000000"/>
                </a:solidFill>
                <a:highlight>
                  <a:srgbClr val="FFFF00"/>
                </a:highlight>
                <a:latin typeface="Open Sans"/>
              </a:rPr>
              <a:t>NIAID INSIGHT + NHLBI PETAL + NHLBI CTSN + VA + CRO</a:t>
            </a:r>
          </a:p>
        </p:txBody>
      </p:sp>
      <p:sp>
        <p:nvSpPr>
          <p:cNvPr id="32" name="TextBox 31">
            <a:extLst>
              <a:ext uri="{FF2B5EF4-FFF2-40B4-BE49-F238E27FC236}">
                <a16:creationId xmlns:a16="http://schemas.microsoft.com/office/drawing/2014/main" id="{90465162-3B36-4A14-B11A-62389CBC3D43}"/>
              </a:ext>
            </a:extLst>
          </p:cNvPr>
          <p:cNvSpPr txBox="1"/>
          <p:nvPr/>
        </p:nvSpPr>
        <p:spPr>
          <a:xfrm>
            <a:off x="6113905" y="4100846"/>
            <a:ext cx="2685065" cy="290849"/>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highlight>
                  <a:srgbClr val="FFFF00"/>
                </a:highlight>
                <a:latin typeface="Open Sans"/>
              </a:rPr>
              <a:t>FDA letter to proceed rec’d</a:t>
            </a:r>
          </a:p>
          <a:p>
            <a:pPr marL="128588" indent="-128588" defTabSz="685800">
              <a:lnSpc>
                <a:spcPct val="90000"/>
              </a:lnSpc>
              <a:buSzPct val="100000"/>
              <a:buFont typeface="Arial" panose="020B0604020202020204" pitchFamily="34" charset="0"/>
              <a:buChar char="•"/>
              <a:defRPr/>
            </a:pPr>
            <a:r>
              <a:rPr lang="en-US" sz="1050" dirty="0">
                <a:solidFill>
                  <a:srgbClr val="000000"/>
                </a:solidFill>
                <a:highlight>
                  <a:srgbClr val="FFFF00"/>
                </a:highlight>
                <a:latin typeface="Open Sans"/>
              </a:rPr>
              <a:t>Projected to launch early Aug</a:t>
            </a:r>
          </a:p>
        </p:txBody>
      </p:sp>
      <p:sp>
        <p:nvSpPr>
          <p:cNvPr id="44" name="Isosceles Triangle 43">
            <a:extLst>
              <a:ext uri="{FF2B5EF4-FFF2-40B4-BE49-F238E27FC236}">
                <a16:creationId xmlns:a16="http://schemas.microsoft.com/office/drawing/2014/main" id="{F71E2DAA-AAAB-4808-AE41-7FAA31179F69}"/>
              </a:ext>
            </a:extLst>
          </p:cNvPr>
          <p:cNvSpPr/>
          <p:nvPr/>
        </p:nvSpPr>
        <p:spPr bwMode="gray">
          <a:xfrm rot="5400000">
            <a:off x="5500187" y="4188320"/>
            <a:ext cx="457872" cy="115899"/>
          </a:xfrm>
          <a:prstGeom prst="triangle">
            <a:avLst/>
          </a:prstGeom>
          <a:solidFill>
            <a:schemeClr val="bg1">
              <a:lumMod val="85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dirty="0">
              <a:solidFill>
                <a:srgbClr val="FFFFFF"/>
              </a:solidFill>
              <a:latin typeface="Open Sans"/>
            </a:endParaRPr>
          </a:p>
        </p:txBody>
      </p:sp>
      <p:cxnSp>
        <p:nvCxnSpPr>
          <p:cNvPr id="18" name="Straight Connector 17">
            <a:extLst>
              <a:ext uri="{FF2B5EF4-FFF2-40B4-BE49-F238E27FC236}">
                <a16:creationId xmlns:a16="http://schemas.microsoft.com/office/drawing/2014/main" id="{84C1BD3A-183E-4C27-9EA8-7E27E5E7FC61}"/>
              </a:ext>
            </a:extLst>
          </p:cNvPr>
          <p:cNvCxnSpPr>
            <a:cxnSpLocks/>
          </p:cNvCxnSpPr>
          <p:nvPr/>
        </p:nvCxnSpPr>
        <p:spPr>
          <a:xfrm rot="10800000">
            <a:off x="1364000" y="4672293"/>
            <a:ext cx="0" cy="668072"/>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A71F52B-6B4B-40B3-A4B3-74174D6E4DFA}"/>
              </a:ext>
            </a:extLst>
          </p:cNvPr>
          <p:cNvSpPr/>
          <p:nvPr/>
        </p:nvSpPr>
        <p:spPr>
          <a:xfrm>
            <a:off x="2382" y="4856287"/>
            <a:ext cx="1102576" cy="276999"/>
          </a:xfrm>
          <a:prstGeom prst="rect">
            <a:avLst/>
          </a:prstGeom>
        </p:spPr>
        <p:txBody>
          <a:bodyPr wrap="square" anchor="b">
            <a:spAutoFit/>
          </a:bodyPr>
          <a:lstStyle/>
          <a:p>
            <a:pPr algn="r" defTabSz="685800">
              <a:defRPr/>
            </a:pPr>
            <a:r>
              <a:rPr lang="en-US" sz="1200" b="1" dirty="0">
                <a:solidFill>
                  <a:srgbClr val="000000"/>
                </a:solidFill>
                <a:latin typeface="Open Sans"/>
                <a:ea typeface="Verdana" panose="020B0604030504040204" pitchFamily="34" charset="0"/>
                <a:cs typeface="Verdana" panose="020B0604030504040204" pitchFamily="34" charset="0"/>
              </a:rPr>
              <a:t>ACTIV-4</a:t>
            </a:r>
          </a:p>
        </p:txBody>
      </p:sp>
      <p:sp>
        <p:nvSpPr>
          <p:cNvPr id="20" name="TextBox 19">
            <a:extLst>
              <a:ext uri="{FF2B5EF4-FFF2-40B4-BE49-F238E27FC236}">
                <a16:creationId xmlns:a16="http://schemas.microsoft.com/office/drawing/2014/main" id="{416B8BF7-B176-4DFF-943F-34669D09894D}"/>
              </a:ext>
            </a:extLst>
          </p:cNvPr>
          <p:cNvSpPr txBox="1"/>
          <p:nvPr/>
        </p:nvSpPr>
        <p:spPr>
          <a:xfrm>
            <a:off x="1528082" y="4715479"/>
            <a:ext cx="3959492" cy="727122"/>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Inpatient, Phase III Master Protocol</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2 anticoagulants, leading to anticoagulant + anti-platelet, anti-</a:t>
            </a:r>
            <a:r>
              <a:rPr lang="en-US" sz="1050" dirty="0" err="1">
                <a:solidFill>
                  <a:srgbClr val="000000"/>
                </a:solidFill>
                <a:latin typeface="Open Sans"/>
              </a:rPr>
              <a:t>thrombotics</a:t>
            </a:r>
            <a:r>
              <a:rPr lang="en-US" sz="1050" dirty="0">
                <a:solidFill>
                  <a:srgbClr val="000000"/>
                </a:solidFill>
                <a:latin typeface="Open Sans"/>
              </a:rPr>
              <a:t> combos</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Pre-hospitalized, hospitalized, and post-hospitalized cohorts</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NHLBI-NINDS Network of Networks</a:t>
            </a:r>
          </a:p>
        </p:txBody>
      </p:sp>
      <p:sp>
        <p:nvSpPr>
          <p:cNvPr id="33" name="TextBox 32">
            <a:extLst>
              <a:ext uri="{FF2B5EF4-FFF2-40B4-BE49-F238E27FC236}">
                <a16:creationId xmlns:a16="http://schemas.microsoft.com/office/drawing/2014/main" id="{A5D9C75D-48F8-4E5B-ACD3-422F10EA616C}"/>
              </a:ext>
            </a:extLst>
          </p:cNvPr>
          <p:cNvSpPr txBox="1"/>
          <p:nvPr/>
        </p:nvSpPr>
        <p:spPr>
          <a:xfrm>
            <a:off x="6113905" y="4860904"/>
            <a:ext cx="2685065" cy="290849"/>
          </a:xfrm>
          <a:prstGeom prst="rect">
            <a:avLst/>
          </a:prstGeom>
          <a:noFill/>
        </p:spPr>
        <p:txBody>
          <a:bodyPr vert="horz" wrap="square" lIns="0" tIns="0" rIns="0" bIns="0" rtlCol="0">
            <a:spAutoFit/>
          </a:bodyPr>
          <a:lstStyle/>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Protocol development in progress</a:t>
            </a:r>
          </a:p>
          <a:p>
            <a:pPr marL="128588" indent="-128588" defTabSz="685800">
              <a:lnSpc>
                <a:spcPct val="90000"/>
              </a:lnSpc>
              <a:buSzPct val="100000"/>
              <a:buFont typeface="Arial" panose="020B0604020202020204" pitchFamily="34" charset="0"/>
              <a:buChar char="•"/>
              <a:defRPr/>
            </a:pPr>
            <a:r>
              <a:rPr lang="en-US" sz="1050" dirty="0">
                <a:solidFill>
                  <a:srgbClr val="000000"/>
                </a:solidFill>
                <a:latin typeface="Open Sans"/>
              </a:rPr>
              <a:t>Projected to launch in August</a:t>
            </a:r>
          </a:p>
        </p:txBody>
      </p:sp>
      <p:sp>
        <p:nvSpPr>
          <p:cNvPr id="45" name="Isosceles Triangle 44">
            <a:extLst>
              <a:ext uri="{FF2B5EF4-FFF2-40B4-BE49-F238E27FC236}">
                <a16:creationId xmlns:a16="http://schemas.microsoft.com/office/drawing/2014/main" id="{D1486BFD-11B1-4DAE-9C3A-A5EB67908A70}"/>
              </a:ext>
            </a:extLst>
          </p:cNvPr>
          <p:cNvSpPr/>
          <p:nvPr/>
        </p:nvSpPr>
        <p:spPr bwMode="gray">
          <a:xfrm rot="5400000">
            <a:off x="5500187" y="4948379"/>
            <a:ext cx="457872" cy="115899"/>
          </a:xfrm>
          <a:prstGeom prst="triangle">
            <a:avLst/>
          </a:prstGeom>
          <a:solidFill>
            <a:schemeClr val="bg1">
              <a:lumMod val="85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dirty="0">
              <a:solidFill>
                <a:srgbClr val="FFFFFF"/>
              </a:solidFill>
              <a:latin typeface="Open Sans"/>
            </a:endParaRPr>
          </a:p>
        </p:txBody>
      </p:sp>
      <p:grpSp>
        <p:nvGrpSpPr>
          <p:cNvPr id="56" name="Group 55">
            <a:extLst>
              <a:ext uri="{FF2B5EF4-FFF2-40B4-BE49-F238E27FC236}">
                <a16:creationId xmlns:a16="http://schemas.microsoft.com/office/drawing/2014/main" id="{4502394F-886C-4B4A-BF59-159AF18178FA}"/>
              </a:ext>
            </a:extLst>
          </p:cNvPr>
          <p:cNvGrpSpPr/>
          <p:nvPr/>
        </p:nvGrpSpPr>
        <p:grpSpPr>
          <a:xfrm>
            <a:off x="1604389" y="2137266"/>
            <a:ext cx="3826988" cy="181653"/>
            <a:chOff x="3670355" y="1440998"/>
            <a:chExt cx="4825891" cy="242204"/>
          </a:xfrm>
        </p:grpSpPr>
        <p:cxnSp>
          <p:nvCxnSpPr>
            <p:cNvPr id="54" name="iBar:31/138">
              <a:extLst>
                <a:ext uri="{FF2B5EF4-FFF2-40B4-BE49-F238E27FC236}">
                  <a16:creationId xmlns:a16="http://schemas.microsoft.com/office/drawing/2014/main" id="{83B4228D-2191-48A9-9A1D-C477C299A066}"/>
                </a:ext>
              </a:extLst>
            </p:cNvPr>
            <p:cNvCxnSpPr/>
            <p:nvPr/>
          </p:nvCxnSpPr>
          <p:spPr>
            <a:xfrm>
              <a:off x="3670355" y="1562100"/>
              <a:ext cx="4825891" cy="0"/>
            </a:xfrm>
            <a:prstGeom prst="line">
              <a:avLst/>
            </a:prstGeom>
            <a:ln w="1905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TxtBox:31/138">
              <a:extLst>
                <a:ext uri="{FF2B5EF4-FFF2-40B4-BE49-F238E27FC236}">
                  <a16:creationId xmlns:a16="http://schemas.microsoft.com/office/drawing/2014/main" id="{C18FD331-2688-4672-9475-F6931599DF52}"/>
                </a:ext>
              </a:extLst>
            </p:cNvPr>
            <p:cNvSpPr/>
            <p:nvPr/>
          </p:nvSpPr>
          <p:spPr bwMode="gray">
            <a:xfrm>
              <a:off x="5169058" y="1440998"/>
              <a:ext cx="1828489" cy="242204"/>
            </a:xfrm>
            <a:prstGeom prst="rect">
              <a:avLst/>
            </a:prstGeom>
            <a:solidFill>
              <a:srgbClr val="FFFFFF"/>
            </a:solidFill>
            <a:ln w="19050" algn="ctr">
              <a:noFill/>
              <a:miter lim="800000"/>
              <a:headEnd/>
              <a:tailEnd/>
            </a:ln>
          </p:spPr>
          <p:txBody>
            <a:bodyPr wrap="none" lIns="68580" tIns="0" rIns="68580" bIns="0" rtlCol="0" anchor="ctr">
              <a:spAutoFit/>
            </a:bodyPr>
            <a:lstStyle/>
            <a:p>
              <a:pPr algn="ctr" defTabSz="685800">
                <a:lnSpc>
                  <a:spcPct val="106000"/>
                </a:lnSpc>
                <a:defRPr/>
              </a:pPr>
              <a:r>
                <a:rPr lang="en-US" sz="1200" b="1" i="1" spc="225" dirty="0">
                  <a:solidFill>
                    <a:srgbClr val="000000">
                      <a:lumMod val="65000"/>
                      <a:lumOff val="35000"/>
                    </a:srgbClr>
                  </a:solidFill>
                  <a:latin typeface="Open Sans"/>
                </a:rPr>
                <a:t>DESCRIPTION</a:t>
              </a:r>
            </a:p>
          </p:txBody>
        </p:sp>
      </p:grpSp>
      <p:grpSp>
        <p:nvGrpSpPr>
          <p:cNvPr id="57" name="Group 56">
            <a:extLst>
              <a:ext uri="{FF2B5EF4-FFF2-40B4-BE49-F238E27FC236}">
                <a16:creationId xmlns:a16="http://schemas.microsoft.com/office/drawing/2014/main" id="{43DC3436-8EA9-44F3-BDA5-BF18E45579CD}"/>
              </a:ext>
            </a:extLst>
          </p:cNvPr>
          <p:cNvGrpSpPr/>
          <p:nvPr/>
        </p:nvGrpSpPr>
        <p:grpSpPr>
          <a:xfrm>
            <a:off x="5934477" y="2137266"/>
            <a:ext cx="2475014" cy="181653"/>
            <a:chOff x="3670355" y="1440998"/>
            <a:chExt cx="4825891" cy="242204"/>
          </a:xfrm>
        </p:grpSpPr>
        <p:cxnSp>
          <p:nvCxnSpPr>
            <p:cNvPr id="58" name="iBar:31/138">
              <a:extLst>
                <a:ext uri="{FF2B5EF4-FFF2-40B4-BE49-F238E27FC236}">
                  <a16:creationId xmlns:a16="http://schemas.microsoft.com/office/drawing/2014/main" id="{EB18D3A5-94BA-4DEF-AFF7-1DB8A355DD57}"/>
                </a:ext>
              </a:extLst>
            </p:cNvPr>
            <p:cNvCxnSpPr/>
            <p:nvPr/>
          </p:nvCxnSpPr>
          <p:spPr>
            <a:xfrm>
              <a:off x="3670355" y="1562100"/>
              <a:ext cx="4825891" cy="0"/>
            </a:xfrm>
            <a:prstGeom prst="line">
              <a:avLst/>
            </a:prstGeom>
            <a:ln w="1905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xtBox:31/138">
              <a:extLst>
                <a:ext uri="{FF2B5EF4-FFF2-40B4-BE49-F238E27FC236}">
                  <a16:creationId xmlns:a16="http://schemas.microsoft.com/office/drawing/2014/main" id="{A9BE24C9-3AB6-42EB-8283-18438BC569E8}"/>
                </a:ext>
              </a:extLst>
            </p:cNvPr>
            <p:cNvSpPr/>
            <p:nvPr/>
          </p:nvSpPr>
          <p:spPr bwMode="gray">
            <a:xfrm>
              <a:off x="5253139" y="1440998"/>
              <a:ext cx="1660323" cy="242204"/>
            </a:xfrm>
            <a:prstGeom prst="rect">
              <a:avLst/>
            </a:prstGeom>
            <a:solidFill>
              <a:srgbClr val="FFFFFF"/>
            </a:solidFill>
            <a:ln w="19050" algn="ctr">
              <a:noFill/>
              <a:miter lim="800000"/>
              <a:headEnd/>
              <a:tailEnd/>
            </a:ln>
          </p:spPr>
          <p:txBody>
            <a:bodyPr wrap="none" lIns="68580" tIns="0" rIns="68580" bIns="0" rtlCol="0" anchor="ctr">
              <a:spAutoFit/>
            </a:bodyPr>
            <a:lstStyle/>
            <a:p>
              <a:pPr algn="ctr" defTabSz="685800">
                <a:lnSpc>
                  <a:spcPct val="106000"/>
                </a:lnSpc>
                <a:defRPr/>
              </a:pPr>
              <a:r>
                <a:rPr lang="en-US" sz="1200" b="1" i="1" spc="225" dirty="0">
                  <a:solidFill>
                    <a:srgbClr val="000000">
                      <a:lumMod val="65000"/>
                      <a:lumOff val="35000"/>
                    </a:srgbClr>
                  </a:solidFill>
                  <a:latin typeface="Open Sans"/>
                </a:rPr>
                <a:t>STATUS</a:t>
              </a:r>
            </a:p>
          </p:txBody>
        </p:sp>
      </p:grpSp>
    </p:spTree>
    <p:extLst>
      <p:ext uri="{BB962C8B-B14F-4D97-AF65-F5344CB8AC3E}">
        <p14:creationId xmlns:p14="http://schemas.microsoft.com/office/powerpoint/2010/main" val="33113268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AD185-AA25-194A-9BDA-9215A033AC3A}"/>
              </a:ext>
            </a:extLst>
          </p:cNvPr>
          <p:cNvPicPr>
            <a:picLocks noChangeAspect="1"/>
          </p:cNvPicPr>
          <p:nvPr/>
        </p:nvPicPr>
        <p:blipFill>
          <a:blip r:embed="rId2"/>
          <a:stretch>
            <a:fillRect/>
          </a:stretch>
        </p:blipFill>
        <p:spPr>
          <a:xfrm>
            <a:off x="0" y="728662"/>
            <a:ext cx="9144000" cy="5143500"/>
          </a:xfrm>
          <a:prstGeom prst="rect">
            <a:avLst/>
          </a:prstGeom>
        </p:spPr>
      </p:pic>
      <p:sp>
        <p:nvSpPr>
          <p:cNvPr id="3" name="TextBox 2">
            <a:extLst>
              <a:ext uri="{FF2B5EF4-FFF2-40B4-BE49-F238E27FC236}">
                <a16:creationId xmlns:a16="http://schemas.microsoft.com/office/drawing/2014/main" id="{D8C2B4AF-6C77-47E6-B110-EAF1F255EAE4}"/>
              </a:ext>
            </a:extLst>
          </p:cNvPr>
          <p:cNvSpPr txBox="1"/>
          <p:nvPr/>
        </p:nvSpPr>
        <p:spPr>
          <a:xfrm>
            <a:off x="8514413" y="6595672"/>
            <a:ext cx="629587" cy="276999"/>
          </a:xfrm>
          <a:prstGeom prst="rect">
            <a:avLst/>
          </a:prstGeom>
          <a:noFill/>
        </p:spPr>
        <p:txBody>
          <a:bodyPr wrap="square" rtlCol="0">
            <a:spAutoFit/>
          </a:bodyPr>
          <a:lstStyle/>
          <a:p>
            <a:fld id="{47E75A41-4E84-4772-96C1-0E05DAA3ABE0}" type="slidenum">
              <a:rPr lang="en-US" sz="1200" smtClean="0"/>
              <a:t>23</a:t>
            </a:fld>
            <a:endParaRPr lang="en-US" sz="1200" dirty="0"/>
          </a:p>
        </p:txBody>
      </p:sp>
    </p:spTree>
    <p:extLst>
      <p:ext uri="{BB962C8B-B14F-4D97-AF65-F5344CB8AC3E}">
        <p14:creationId xmlns:p14="http://schemas.microsoft.com/office/powerpoint/2010/main" val="202205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639C-B695-914C-8B12-0D70DC0C279A}"/>
              </a:ext>
            </a:extLst>
          </p:cNvPr>
          <p:cNvSpPr>
            <a:spLocks noGrp="1"/>
          </p:cNvSpPr>
          <p:nvPr>
            <p:ph type="ctrTitle"/>
          </p:nvPr>
        </p:nvSpPr>
        <p:spPr>
          <a:xfrm>
            <a:off x="1143000" y="2011909"/>
            <a:ext cx="6858000" cy="1323854"/>
          </a:xfrm>
        </p:spPr>
        <p:txBody>
          <a:bodyPr>
            <a:normAutofit fontScale="90000"/>
          </a:bodyPr>
          <a:lstStyle/>
          <a:p>
            <a:r>
              <a:rPr lang="en-GB" sz="2100" kern="0" dirty="0">
                <a:latin typeface="Arial"/>
              </a:rPr>
              <a:t>A </a:t>
            </a:r>
            <a:r>
              <a:rPr lang="en-GB" sz="2100" kern="0" dirty="0" err="1">
                <a:latin typeface="Arial"/>
              </a:rPr>
              <a:t>Multicenter</a:t>
            </a:r>
            <a:r>
              <a:rPr lang="en-GB" sz="2100" kern="0" dirty="0">
                <a:latin typeface="Arial"/>
              </a:rPr>
              <a:t>, Adaptive, Randomized, Blinded Controlled Trial of the Safety and Efficacy of Investigational Therapeutics</a:t>
            </a:r>
            <a:br>
              <a:rPr lang="en-GB" sz="2100" kern="0" dirty="0">
                <a:latin typeface="Arial"/>
              </a:rPr>
            </a:br>
            <a:r>
              <a:rPr lang="en-GB" sz="2100" kern="0" dirty="0">
                <a:latin typeface="Arial"/>
              </a:rPr>
              <a:t>for Hospitalised patients with COVID-19</a:t>
            </a:r>
            <a:endParaRPr lang="en-US" sz="4050" dirty="0"/>
          </a:p>
        </p:txBody>
      </p:sp>
      <p:sp>
        <p:nvSpPr>
          <p:cNvPr id="3" name="Subtitle 2">
            <a:extLst>
              <a:ext uri="{FF2B5EF4-FFF2-40B4-BE49-F238E27FC236}">
                <a16:creationId xmlns:a16="http://schemas.microsoft.com/office/drawing/2014/main" id="{91CC294C-540D-2B43-92ED-A9E90E20624A}"/>
              </a:ext>
            </a:extLst>
          </p:cNvPr>
          <p:cNvSpPr>
            <a:spLocks noGrp="1"/>
          </p:cNvSpPr>
          <p:nvPr>
            <p:ph type="subTitle" idx="1"/>
          </p:nvPr>
        </p:nvSpPr>
        <p:spPr>
          <a:xfrm>
            <a:off x="1143000" y="3691741"/>
            <a:ext cx="6858000" cy="1959389"/>
          </a:xfrm>
        </p:spPr>
        <p:txBody>
          <a:bodyPr>
            <a:normAutofit lnSpcReduction="10000"/>
          </a:bodyPr>
          <a:lstStyle/>
          <a:p>
            <a:r>
              <a:rPr lang="en-US" dirty="0"/>
              <a:t>Short Title: </a:t>
            </a:r>
            <a:r>
              <a:rPr lang="en-US" u="sng" dirty="0"/>
              <a:t>T</a:t>
            </a:r>
            <a:r>
              <a:rPr lang="en-US" dirty="0"/>
              <a:t>herapeutics for </a:t>
            </a:r>
            <a:r>
              <a:rPr lang="en-US" u="sng" dirty="0"/>
              <a:t>I</a:t>
            </a:r>
            <a:r>
              <a:rPr lang="en-US" dirty="0"/>
              <a:t>npatients with </a:t>
            </a:r>
            <a:r>
              <a:rPr lang="en-US" u="sng" dirty="0"/>
              <a:t>CO</a:t>
            </a:r>
            <a:r>
              <a:rPr lang="en-US" dirty="0"/>
              <a:t>VID-19 (TICO)</a:t>
            </a:r>
            <a:br>
              <a:rPr lang="en-GB" i="1" dirty="0"/>
            </a:br>
            <a:endParaRPr lang="en-GB" i="1" dirty="0"/>
          </a:p>
          <a:p>
            <a:r>
              <a:rPr lang="en-GB" sz="1050" kern="0" dirty="0">
                <a:latin typeface="Arial"/>
                <a:ea typeface="+mj-ea"/>
                <a:cs typeface="+mj-cs"/>
              </a:rPr>
              <a:t>Funder and holder of US IND:</a:t>
            </a:r>
            <a:br>
              <a:rPr lang="en-GB" sz="1050" kern="0" dirty="0">
                <a:latin typeface="Arial"/>
                <a:ea typeface="+mj-ea"/>
                <a:cs typeface="+mj-cs"/>
              </a:rPr>
            </a:br>
            <a:r>
              <a:rPr lang="en-GB" sz="1050" kern="0" dirty="0">
                <a:latin typeface="Arial"/>
                <a:ea typeface="+mj-ea"/>
                <a:cs typeface="+mj-cs"/>
              </a:rPr>
              <a:t>National Institute of Allergy and Infectious Diseases,</a:t>
            </a:r>
            <a:br>
              <a:rPr lang="en-GB" sz="1050" kern="0" dirty="0">
                <a:latin typeface="Arial"/>
                <a:ea typeface="+mj-ea"/>
                <a:cs typeface="+mj-cs"/>
              </a:rPr>
            </a:br>
            <a:r>
              <a:rPr lang="en-GB" sz="1050" kern="0" dirty="0">
                <a:latin typeface="Arial"/>
                <a:ea typeface="+mj-ea"/>
                <a:cs typeface="+mj-cs"/>
              </a:rPr>
              <a:t>National Institutes of Health</a:t>
            </a:r>
            <a:br>
              <a:rPr lang="en-GB" sz="1050" kern="0" dirty="0">
                <a:latin typeface="Arial"/>
                <a:ea typeface="+mj-ea"/>
                <a:cs typeface="+mj-cs"/>
              </a:rPr>
            </a:br>
            <a:br>
              <a:rPr lang="en-GB" sz="1050" kern="0" dirty="0">
                <a:latin typeface="Arial"/>
                <a:ea typeface="+mj-ea"/>
                <a:cs typeface="+mj-cs"/>
              </a:rPr>
            </a:br>
            <a:r>
              <a:rPr lang="en-GB" sz="1050" kern="0" dirty="0">
                <a:latin typeface="Arial"/>
                <a:ea typeface="+mj-ea"/>
                <a:cs typeface="+mj-cs"/>
              </a:rPr>
              <a:t>and carried out by the </a:t>
            </a:r>
            <a:br>
              <a:rPr lang="en-GB" sz="1050" kern="0" dirty="0">
                <a:latin typeface="Arial"/>
                <a:ea typeface="+mj-ea"/>
                <a:cs typeface="+mj-cs"/>
              </a:rPr>
            </a:br>
            <a:r>
              <a:rPr lang="en-GB" sz="1050" kern="0" dirty="0">
                <a:latin typeface="Arial"/>
                <a:ea typeface="+mj-ea"/>
                <a:cs typeface="+mj-cs"/>
              </a:rPr>
              <a:t> </a:t>
            </a:r>
            <a:br>
              <a:rPr lang="en-GB" sz="1050" kern="0" dirty="0">
                <a:latin typeface="Arial"/>
                <a:ea typeface="+mj-ea"/>
                <a:cs typeface="+mj-cs"/>
              </a:rPr>
            </a:br>
            <a:r>
              <a:rPr lang="en-GB" sz="1050" kern="0" dirty="0">
                <a:latin typeface="Arial"/>
                <a:ea typeface="+mj-ea"/>
                <a:cs typeface="+mj-cs"/>
              </a:rPr>
              <a:t>International Network for Strategic Initiatives in Global HIV Trials (INSIGHT)</a:t>
            </a:r>
            <a:br>
              <a:rPr lang="en-GB" sz="1050" kern="0" dirty="0">
                <a:latin typeface="Arial"/>
                <a:ea typeface="+mj-ea"/>
                <a:cs typeface="+mj-cs"/>
              </a:rPr>
            </a:br>
            <a:r>
              <a:rPr lang="en-GB" sz="1050" kern="0" dirty="0">
                <a:latin typeface="Arial"/>
                <a:ea typeface="+mj-ea"/>
                <a:cs typeface="+mj-cs"/>
              </a:rPr>
              <a:t>in collaboration with other NIAID and NHLBI-supported trial networks</a:t>
            </a:r>
            <a:endParaRPr lang="en-US" dirty="0"/>
          </a:p>
        </p:txBody>
      </p:sp>
      <p:pic>
        <p:nvPicPr>
          <p:cNvPr id="5" name="Picture 4">
            <a:extLst>
              <a:ext uri="{FF2B5EF4-FFF2-40B4-BE49-F238E27FC236}">
                <a16:creationId xmlns:a16="http://schemas.microsoft.com/office/drawing/2014/main" id="{29B9C125-8FC3-ED4A-80E5-BC11A541C932}"/>
              </a:ext>
            </a:extLst>
          </p:cNvPr>
          <p:cNvPicPr>
            <a:picLocks noChangeAspect="1"/>
          </p:cNvPicPr>
          <p:nvPr/>
        </p:nvPicPr>
        <p:blipFill>
          <a:blip r:embed="rId2"/>
          <a:stretch>
            <a:fillRect/>
          </a:stretch>
        </p:blipFill>
        <p:spPr>
          <a:xfrm>
            <a:off x="50006" y="2408217"/>
            <a:ext cx="1644807" cy="758042"/>
          </a:xfrm>
          <a:prstGeom prst="rect">
            <a:avLst/>
          </a:prstGeom>
        </p:spPr>
      </p:pic>
      <p:sp>
        <p:nvSpPr>
          <p:cNvPr id="6" name="Tekstfelt 5">
            <a:extLst>
              <a:ext uri="{FF2B5EF4-FFF2-40B4-BE49-F238E27FC236}">
                <a16:creationId xmlns:a16="http://schemas.microsoft.com/office/drawing/2014/main" id="{17E75F5A-1973-4070-8DEF-064B27AD42B2}"/>
              </a:ext>
            </a:extLst>
          </p:cNvPr>
          <p:cNvSpPr txBox="1"/>
          <p:nvPr/>
        </p:nvSpPr>
        <p:spPr>
          <a:xfrm>
            <a:off x="6837006" y="5581150"/>
            <a:ext cx="2018181" cy="300082"/>
          </a:xfrm>
          <a:prstGeom prst="rect">
            <a:avLst/>
          </a:prstGeom>
          <a:noFill/>
        </p:spPr>
        <p:txBody>
          <a:bodyPr wrap="none" rtlCol="0">
            <a:spAutoFit/>
          </a:bodyPr>
          <a:lstStyle/>
          <a:p>
            <a:r>
              <a:rPr lang="da-DK" sz="1350" dirty="0"/>
              <a:t>Version 1.0, 13</a:t>
            </a:r>
            <a:r>
              <a:rPr lang="da-DK" sz="1350" baseline="30000" dirty="0"/>
              <a:t>th</a:t>
            </a:r>
            <a:r>
              <a:rPr lang="da-DK" sz="1350" dirty="0"/>
              <a:t> </a:t>
            </a:r>
            <a:r>
              <a:rPr lang="da-DK" sz="1350" dirty="0" err="1"/>
              <a:t>July</a:t>
            </a:r>
            <a:r>
              <a:rPr lang="da-DK" sz="1350" dirty="0"/>
              <a:t> 2020</a:t>
            </a:r>
            <a:endParaRPr lang="en-GB" sz="1350" dirty="0"/>
          </a:p>
        </p:txBody>
      </p:sp>
      <p:sp>
        <p:nvSpPr>
          <p:cNvPr id="7" name="Title 1">
            <a:extLst>
              <a:ext uri="{FF2B5EF4-FFF2-40B4-BE49-F238E27FC236}">
                <a16:creationId xmlns:a16="http://schemas.microsoft.com/office/drawing/2014/main" id="{2AAA54C4-095D-4CE8-8009-A8427237054A}"/>
              </a:ext>
            </a:extLst>
          </p:cNvPr>
          <p:cNvSpPr txBox="1">
            <a:spLocks/>
          </p:cNvSpPr>
          <p:nvPr/>
        </p:nvSpPr>
        <p:spPr>
          <a:xfrm>
            <a:off x="0" y="849938"/>
            <a:ext cx="9144000" cy="805992"/>
          </a:xfrm>
          <a:prstGeom prst="rect">
            <a:avLst/>
          </a:prstGeom>
          <a:solidFill>
            <a:srgbClr val="2E2F56"/>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700" b="1" dirty="0">
                <a:solidFill>
                  <a:prstClr val="white"/>
                </a:solidFill>
                <a:latin typeface="Calibri" panose="020F0502020204030204"/>
              </a:rPr>
              <a:t>     ACTIV-3/INSIGHT014</a:t>
            </a:r>
            <a:endParaRPr lang="en-US" sz="1800" b="1"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B53A9156-7A2C-4060-B96C-BE639EA2D670}"/>
              </a:ext>
            </a:extLst>
          </p:cNvPr>
          <p:cNvSpPr txBox="1"/>
          <p:nvPr/>
        </p:nvSpPr>
        <p:spPr>
          <a:xfrm>
            <a:off x="426288" y="5445730"/>
            <a:ext cx="2018181" cy="646331"/>
          </a:xfrm>
          <a:prstGeom prst="rect">
            <a:avLst/>
          </a:prstGeom>
          <a:noFill/>
          <a:ln w="34925" cmpd="dbl">
            <a:solidFill>
              <a:schemeClr val="bg1"/>
            </a:solidFill>
            <a:bevel/>
          </a:ln>
        </p:spPr>
        <p:txBody>
          <a:bodyPr wrap="square" rtlCol="0">
            <a:spAutoFit/>
          </a:bodyPr>
          <a:lstStyle/>
          <a:p>
            <a:r>
              <a:rPr lang="en-US" dirty="0">
                <a:solidFill>
                  <a:schemeClr val="bg1"/>
                </a:solidFill>
              </a:rPr>
              <a:t>Led in VA by </a:t>
            </a:r>
          </a:p>
          <a:p>
            <a:r>
              <a:rPr lang="en-US" dirty="0">
                <a:solidFill>
                  <a:schemeClr val="bg1"/>
                </a:solidFill>
              </a:rPr>
              <a:t>Perry Point CSPCC</a:t>
            </a:r>
          </a:p>
        </p:txBody>
      </p:sp>
    </p:spTree>
    <p:extLst>
      <p:ext uri="{BB962C8B-B14F-4D97-AF65-F5344CB8AC3E}">
        <p14:creationId xmlns:p14="http://schemas.microsoft.com/office/powerpoint/2010/main" val="114699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6E0CB1-D6BC-4DFF-9B94-CCA73922B6FE}"/>
              </a:ext>
            </a:extLst>
          </p:cNvPr>
          <p:cNvCxnSpPr/>
          <p:nvPr/>
        </p:nvCxnSpPr>
        <p:spPr>
          <a:xfrm>
            <a:off x="0" y="1540361"/>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E871B16-42C2-764A-B370-7C6541301003}"/>
              </a:ext>
            </a:extLst>
          </p:cNvPr>
          <p:cNvSpPr txBox="1"/>
          <p:nvPr/>
        </p:nvSpPr>
        <p:spPr>
          <a:xfrm>
            <a:off x="169268" y="1614409"/>
            <a:ext cx="8805464" cy="1015663"/>
          </a:xfrm>
          <a:prstGeom prst="rect">
            <a:avLst/>
          </a:prstGeom>
          <a:noFill/>
        </p:spPr>
        <p:txBody>
          <a:bodyPr wrap="square" rtlCol="0">
            <a:spAutoFit/>
          </a:bodyPr>
          <a:lstStyle/>
          <a:p>
            <a:r>
              <a:rPr lang="en-US" sz="1500" dirty="0"/>
              <a:t>ACTIV-3 is a randomized, placebo-controlled </a:t>
            </a:r>
            <a:r>
              <a:rPr lang="en-GB" sz="1500" dirty="0"/>
              <a:t>Phase III platform study. The first investigational agent will be studied in a 2-stage design. In stage 1 safety will be evaluated, and two intermediate outcomes will be assessed to determine activity.  Then with seamless transition to stage 2, </a:t>
            </a:r>
            <a:r>
              <a:rPr lang="en-US" sz="1500" dirty="0"/>
              <a:t>efficacy will be studied with a definitive endpoint. One or several agents can be studied together – sharing placebo. </a:t>
            </a:r>
          </a:p>
        </p:txBody>
      </p:sp>
      <p:graphicFrame>
        <p:nvGraphicFramePr>
          <p:cNvPr id="7" name="Table 6">
            <a:extLst>
              <a:ext uri="{FF2B5EF4-FFF2-40B4-BE49-F238E27FC236}">
                <a16:creationId xmlns:a16="http://schemas.microsoft.com/office/drawing/2014/main" id="{01357011-19E4-5449-9340-3E50AFB3C7FA}"/>
              </a:ext>
            </a:extLst>
          </p:cNvPr>
          <p:cNvGraphicFramePr>
            <a:graphicFrameLocks noGrp="1"/>
          </p:cNvGraphicFramePr>
          <p:nvPr>
            <p:extLst>
              <p:ext uri="{D42A27DB-BD31-4B8C-83A1-F6EECF244321}">
                <p14:modId xmlns:p14="http://schemas.microsoft.com/office/powerpoint/2010/main" val="3925510878"/>
              </p:ext>
            </p:extLst>
          </p:nvPr>
        </p:nvGraphicFramePr>
        <p:xfrm>
          <a:off x="169268" y="2630072"/>
          <a:ext cx="8841923" cy="3402889"/>
        </p:xfrm>
        <a:graphic>
          <a:graphicData uri="http://schemas.openxmlformats.org/drawingml/2006/table">
            <a:tbl>
              <a:tblPr firstRow="1" bandRow="1">
                <a:tableStyleId>{5C22544A-7EE6-4342-B048-85BDC9FD1C3A}</a:tableStyleId>
              </a:tblPr>
              <a:tblGrid>
                <a:gridCol w="1902770">
                  <a:extLst>
                    <a:ext uri="{9D8B030D-6E8A-4147-A177-3AD203B41FA5}">
                      <a16:colId xmlns:a16="http://schemas.microsoft.com/office/drawing/2014/main" val="1872109225"/>
                    </a:ext>
                  </a:extLst>
                </a:gridCol>
                <a:gridCol w="3207784">
                  <a:extLst>
                    <a:ext uri="{9D8B030D-6E8A-4147-A177-3AD203B41FA5}">
                      <a16:colId xmlns:a16="http://schemas.microsoft.com/office/drawing/2014/main" val="3505685523"/>
                    </a:ext>
                  </a:extLst>
                </a:gridCol>
                <a:gridCol w="3731369">
                  <a:extLst>
                    <a:ext uri="{9D8B030D-6E8A-4147-A177-3AD203B41FA5}">
                      <a16:colId xmlns:a16="http://schemas.microsoft.com/office/drawing/2014/main" val="705563582"/>
                    </a:ext>
                  </a:extLst>
                </a:gridCol>
              </a:tblGrid>
              <a:tr h="352856">
                <a:tc>
                  <a:txBody>
                    <a:bodyPr/>
                    <a:lstStyle/>
                    <a:p>
                      <a:r>
                        <a:rPr lang="en-US" sz="1400" dirty="0"/>
                        <a:t>Feature</a:t>
                      </a:r>
                    </a:p>
                  </a:txBody>
                  <a:tcPr marL="68580" marR="68580" marT="34290" marB="34290"/>
                </a:tc>
                <a:tc>
                  <a:txBody>
                    <a:bodyPr/>
                    <a:lstStyle/>
                    <a:p>
                      <a:r>
                        <a:rPr lang="en-US" sz="1400" dirty="0"/>
                        <a:t>Stage 1</a:t>
                      </a:r>
                    </a:p>
                  </a:txBody>
                  <a:tcPr marL="68580" marR="68580" marT="34290" marB="34290"/>
                </a:tc>
                <a:tc>
                  <a:txBody>
                    <a:bodyPr/>
                    <a:lstStyle/>
                    <a:p>
                      <a:r>
                        <a:rPr lang="en-US" sz="1400" dirty="0"/>
                        <a:t>Stage 2</a:t>
                      </a:r>
                    </a:p>
                  </a:txBody>
                  <a:tcPr marL="68580" marR="68580" marT="34290" marB="34290"/>
                </a:tc>
                <a:extLst>
                  <a:ext uri="{0D108BD9-81ED-4DB2-BD59-A6C34878D82A}">
                    <a16:rowId xmlns:a16="http://schemas.microsoft.com/office/drawing/2014/main" val="2699609872"/>
                  </a:ext>
                </a:extLst>
              </a:tr>
              <a:tr h="609040">
                <a:tc>
                  <a:txBody>
                    <a:bodyPr/>
                    <a:lstStyle/>
                    <a:p>
                      <a:r>
                        <a:rPr lang="en-US" sz="1400" i="1" dirty="0"/>
                        <a:t>Target population</a:t>
                      </a:r>
                    </a:p>
                  </a:txBody>
                  <a:tcPr marL="68580" marR="68580" marT="34290" marB="34290"/>
                </a:tc>
                <a:tc>
                  <a:txBody>
                    <a:bodyPr/>
                    <a:lstStyle/>
                    <a:p>
                      <a:r>
                        <a:rPr lang="en-US" sz="1400" dirty="0"/>
                        <a:t>COVID-19 inpatients, symptoms ≤ 12d</a:t>
                      </a:r>
                    </a:p>
                    <a:p>
                      <a:r>
                        <a:rPr lang="en-US" sz="1400" b="1" dirty="0"/>
                        <a:t>No</a:t>
                      </a:r>
                      <a:r>
                        <a:rPr lang="en-US" sz="1400" dirty="0"/>
                        <a:t> organ failure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COVID-19 inpatients, symptoms ≤ 12d</a:t>
                      </a:r>
                    </a:p>
                    <a:p>
                      <a:r>
                        <a:rPr lang="en-US" sz="1400" dirty="0"/>
                        <a:t>Organ failure allowed</a:t>
                      </a:r>
                    </a:p>
                  </a:txBody>
                  <a:tcPr marL="68580" marR="68580" marT="34290" marB="34290"/>
                </a:tc>
                <a:extLst>
                  <a:ext uri="{0D108BD9-81ED-4DB2-BD59-A6C34878D82A}">
                    <a16:rowId xmlns:a16="http://schemas.microsoft.com/office/drawing/2014/main" val="1835054809"/>
                  </a:ext>
                </a:extLst>
              </a:tr>
              <a:tr h="870057">
                <a:tc>
                  <a:txBody>
                    <a:bodyPr/>
                    <a:lstStyle/>
                    <a:p>
                      <a:r>
                        <a:rPr lang="en-US" sz="1400" i="1" dirty="0"/>
                        <a:t>Endpoint</a:t>
                      </a:r>
                    </a:p>
                  </a:txBody>
                  <a:tcPr marL="68580" marR="68580" marT="34290" marB="34290"/>
                </a:tc>
                <a:tc>
                  <a:txBody>
                    <a:bodyPr/>
                    <a:lstStyle/>
                    <a:p>
                      <a:r>
                        <a:rPr lang="en-US" sz="1400" dirty="0"/>
                        <a:t>Pulmonary/Pulmonary+ scales (ACTT-1 ordinal scale plus non-pulmonary complications) at day 5</a:t>
                      </a:r>
                    </a:p>
                  </a:txBody>
                  <a:tcPr marL="68580" marR="68580" marT="34290" marB="34290"/>
                </a:tc>
                <a:tc>
                  <a:txBody>
                    <a:bodyPr/>
                    <a:lstStyle/>
                    <a:p>
                      <a:r>
                        <a:rPr lang="en-US" sz="1400" dirty="0"/>
                        <a:t>“Time to sustained recovery” through 90d (improved ACTT-1 time-to-recovery endpoint)</a:t>
                      </a:r>
                    </a:p>
                  </a:txBody>
                  <a:tcPr marL="68580" marR="68580" marT="34290" marB="34290"/>
                </a:tc>
                <a:extLst>
                  <a:ext uri="{0D108BD9-81ED-4DB2-BD59-A6C34878D82A}">
                    <a16:rowId xmlns:a16="http://schemas.microsoft.com/office/drawing/2014/main" val="1136681624"/>
                  </a:ext>
                </a:extLst>
              </a:tr>
              <a:tr h="60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Sample size (per arm)</a:t>
                      </a:r>
                    </a:p>
                  </a:txBody>
                  <a:tcPr marL="68580" marR="68580" marT="34290" marB="34290"/>
                </a:tc>
                <a:tc>
                  <a:txBody>
                    <a:bodyPr/>
                    <a:lstStyle/>
                    <a:p>
                      <a:r>
                        <a:rPr lang="en-US" sz="1400" dirty="0"/>
                        <a:t>150 (i.e., 300 for a single agent, 450 for two agents)</a:t>
                      </a:r>
                    </a:p>
                  </a:txBody>
                  <a:tcPr marL="68580" marR="68580" marT="34290" marB="34290"/>
                </a:tc>
                <a:tc>
                  <a:txBody>
                    <a:bodyPr/>
                    <a:lstStyle/>
                    <a:p>
                      <a:r>
                        <a:rPr lang="en-US" sz="1400" dirty="0"/>
                        <a:t>500 (i.e. 1000/1 agent &amp; 1500/2 agents) </a:t>
                      </a:r>
                      <a:r>
                        <a:rPr lang="en-US" sz="1400" i="1" dirty="0"/>
                        <a:t>incl. pts from Stage 1</a:t>
                      </a:r>
                    </a:p>
                  </a:txBody>
                  <a:tcPr marL="68580" marR="68580" marT="34290" marB="34290"/>
                </a:tc>
                <a:extLst>
                  <a:ext uri="{0D108BD9-81ED-4DB2-BD59-A6C34878D82A}">
                    <a16:rowId xmlns:a16="http://schemas.microsoft.com/office/drawing/2014/main" val="2371108641"/>
                  </a:ext>
                </a:extLst>
              </a:tr>
              <a:tr h="609040">
                <a:tc>
                  <a:txBody>
                    <a:bodyPr/>
                    <a:lstStyle/>
                    <a:p>
                      <a:r>
                        <a:rPr lang="en-US" sz="1400" dirty="0"/>
                        <a:t>Power</a:t>
                      </a:r>
                    </a:p>
                  </a:txBody>
                  <a:tcPr marL="68580" marR="68580" marT="34290" marB="34290"/>
                </a:tc>
                <a:tc>
                  <a:txBody>
                    <a:bodyPr/>
                    <a:lstStyle/>
                    <a:p>
                      <a:r>
                        <a:rPr lang="en-US" sz="1400" dirty="0"/>
                        <a:t>95% power to detect OR 1.60 for benefit; 1-sided 𝛼 of 0.30</a:t>
                      </a:r>
                    </a:p>
                  </a:txBody>
                  <a:tcPr marL="68580" marR="68580" marT="34290" marB="34290"/>
                </a:tc>
                <a:tc>
                  <a:txBody>
                    <a:bodyPr/>
                    <a:lstStyle/>
                    <a:p>
                      <a:r>
                        <a:rPr lang="en-US" sz="1400" dirty="0"/>
                        <a:t>90% power to detect 25% increase in recovery rate; 1-sided 𝛼 of 0.025</a:t>
                      </a:r>
                    </a:p>
                  </a:txBody>
                  <a:tcPr marL="68580" marR="68580" marT="34290" marB="34290"/>
                </a:tc>
                <a:extLst>
                  <a:ext uri="{0D108BD9-81ED-4DB2-BD59-A6C34878D82A}">
                    <a16:rowId xmlns:a16="http://schemas.microsoft.com/office/drawing/2014/main" val="94334902"/>
                  </a:ext>
                </a:extLst>
              </a:tr>
              <a:tr h="352856">
                <a:tc>
                  <a:txBody>
                    <a:bodyPr/>
                    <a:lstStyle/>
                    <a:p>
                      <a:r>
                        <a:rPr lang="en-US" sz="1400" dirty="0"/>
                        <a:t>SOC</a:t>
                      </a:r>
                    </a:p>
                  </a:txBody>
                  <a:tcPr marL="68580" marR="68580" marT="34290" marB="34290"/>
                </a:tc>
                <a:tc gridSpan="2">
                  <a:txBody>
                    <a:bodyPr/>
                    <a:lstStyle/>
                    <a:p>
                      <a:r>
                        <a:rPr lang="en-US" sz="1400" dirty="0"/>
                        <a:t>Supportive care; </a:t>
                      </a:r>
                      <a:r>
                        <a:rPr lang="en-US" sz="1400" dirty="0" err="1"/>
                        <a:t>remdesivir</a:t>
                      </a:r>
                      <a:r>
                        <a:rPr lang="en-US" sz="1400" dirty="0"/>
                        <a:t> (trial-supplied); steroids (optional and per local supply)</a:t>
                      </a:r>
                    </a:p>
                  </a:txBody>
                  <a:tcPr marL="68580" marR="68580" marT="34290" marB="34290"/>
                </a:tc>
                <a:tc hMerge="1">
                  <a:txBody>
                    <a:bodyPr/>
                    <a:lstStyle/>
                    <a:p>
                      <a:endParaRPr lang="en-US" dirty="0"/>
                    </a:p>
                  </a:txBody>
                  <a:tcPr/>
                </a:tc>
                <a:extLst>
                  <a:ext uri="{0D108BD9-81ED-4DB2-BD59-A6C34878D82A}">
                    <a16:rowId xmlns:a16="http://schemas.microsoft.com/office/drawing/2014/main" val="2194834773"/>
                  </a:ext>
                </a:extLst>
              </a:tr>
            </a:tbl>
          </a:graphicData>
        </a:graphic>
      </p:graphicFrame>
      <p:sp>
        <p:nvSpPr>
          <p:cNvPr id="2" name="TextBox 1">
            <a:extLst>
              <a:ext uri="{FF2B5EF4-FFF2-40B4-BE49-F238E27FC236}">
                <a16:creationId xmlns:a16="http://schemas.microsoft.com/office/drawing/2014/main" id="{0D652E35-CA7F-412A-AE7E-E32E06CCE846}"/>
              </a:ext>
            </a:extLst>
          </p:cNvPr>
          <p:cNvSpPr txBox="1"/>
          <p:nvPr/>
        </p:nvSpPr>
        <p:spPr>
          <a:xfrm>
            <a:off x="628651" y="338129"/>
            <a:ext cx="3597652" cy="584775"/>
          </a:xfrm>
          <a:prstGeom prst="rect">
            <a:avLst/>
          </a:prstGeom>
          <a:noFill/>
        </p:spPr>
        <p:txBody>
          <a:bodyPr wrap="none" rtlCol="0">
            <a:spAutoFit/>
          </a:bodyPr>
          <a:lstStyle/>
          <a:p>
            <a:r>
              <a:rPr lang="en-US" sz="3200" b="1" dirty="0">
                <a:solidFill>
                  <a:schemeClr val="bg1"/>
                </a:solidFill>
              </a:rPr>
              <a:t>ACTIV-3 Trial Design</a:t>
            </a:r>
          </a:p>
        </p:txBody>
      </p:sp>
    </p:spTree>
    <p:extLst>
      <p:ext uri="{BB962C8B-B14F-4D97-AF65-F5344CB8AC3E}">
        <p14:creationId xmlns:p14="http://schemas.microsoft.com/office/powerpoint/2010/main" val="58200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795021" y="367568"/>
            <a:ext cx="6005679" cy="5507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spcAft>
                <a:spcPts val="450"/>
              </a:spcAft>
              <a:defRPr/>
            </a:pPr>
            <a:r>
              <a:rPr lang="en-US" sz="3300" b="1" dirty="0">
                <a:solidFill>
                  <a:schemeClr val="bg1"/>
                </a:solidFill>
                <a:latin typeface="Calibri" panose="020F0502020204030204"/>
              </a:rPr>
              <a:t>ACTIV-3 Enrollment Overview</a:t>
            </a:r>
          </a:p>
        </p:txBody>
      </p:sp>
      <p:pic>
        <p:nvPicPr>
          <p:cNvPr id="5" name="Picture 4">
            <a:extLst>
              <a:ext uri="{FF2B5EF4-FFF2-40B4-BE49-F238E27FC236}">
                <a16:creationId xmlns:a16="http://schemas.microsoft.com/office/drawing/2014/main" id="{C8A0B9BC-7A8B-49AE-B4F4-2B282F725A75}"/>
              </a:ext>
            </a:extLst>
          </p:cNvPr>
          <p:cNvPicPr>
            <a:picLocks noChangeAspect="1"/>
          </p:cNvPicPr>
          <p:nvPr/>
        </p:nvPicPr>
        <p:blipFill rotWithShape="1">
          <a:blip r:embed="rId2"/>
          <a:srcRect l="10868" r="5524"/>
          <a:stretch/>
        </p:blipFill>
        <p:spPr>
          <a:xfrm>
            <a:off x="7505535" y="3116852"/>
            <a:ext cx="1376234" cy="759018"/>
          </a:xfrm>
          <a:prstGeom prst="rect">
            <a:avLst/>
          </a:prstGeom>
        </p:spPr>
      </p:pic>
      <p:sp>
        <p:nvSpPr>
          <p:cNvPr id="9" name="Content Placeholder 9">
            <a:extLst>
              <a:ext uri="{FF2B5EF4-FFF2-40B4-BE49-F238E27FC236}">
                <a16:creationId xmlns:a16="http://schemas.microsoft.com/office/drawing/2014/main" id="{9AD916EE-4EF7-44B0-B60B-72516A86F34C}"/>
              </a:ext>
            </a:extLst>
          </p:cNvPr>
          <p:cNvSpPr txBox="1">
            <a:spLocks/>
          </p:cNvSpPr>
          <p:nvPr/>
        </p:nvSpPr>
        <p:spPr>
          <a:xfrm>
            <a:off x="380533" y="1261308"/>
            <a:ext cx="6834654" cy="5229124"/>
          </a:xfrm>
          <a:prstGeom prst="rect">
            <a:avLst/>
          </a:prstGeom>
        </p:spPr>
        <p:txBody>
          <a:bodyPr vert="horz"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solidFill>
                  <a:srgbClr val="000000"/>
                </a:solidFill>
                <a:ea typeface="Times New Roman" panose="02020603050405020304" pitchFamily="18" charset="0"/>
                <a:cs typeface="Times New Roman" panose="02020603050405020304" pitchFamily="18" charset="0"/>
              </a:rPr>
              <a:t>ENROLLMENT</a:t>
            </a:r>
          </a:p>
          <a:p>
            <a:pPr marL="214313" indent="-214313"/>
            <a:r>
              <a:rPr lang="en-US" sz="2400" dirty="0"/>
              <a:t>Goal is to have first patient enrolled on July 31, depending on availability of study product, site preparations</a:t>
            </a:r>
          </a:p>
          <a:p>
            <a:pPr marL="214313" indent="-214313"/>
            <a:r>
              <a:rPr lang="en-US" sz="2400" dirty="0"/>
              <a:t>17 ‘vanguard’ sites go first (6 are VA: Los Angeles, Miami, Bay Pines, San Francisco, Houston, Palo Alto)</a:t>
            </a:r>
          </a:p>
          <a:p>
            <a:pPr marL="214313" indent="-214313"/>
            <a:r>
              <a:rPr lang="en-US" sz="2400" dirty="0"/>
              <a:t>400 sites in all networks (worldwide)</a:t>
            </a:r>
          </a:p>
          <a:p>
            <a:pPr marL="214313" indent="-214313"/>
            <a:r>
              <a:rPr lang="en-US" sz="2400" dirty="0"/>
              <a:t>Site registration/activation processes will allow ACTIV-3 to dynamically study investigational agents in fluctuating transmission ”hot spots” while carefully managing drug supply</a:t>
            </a:r>
          </a:p>
          <a:p>
            <a:pPr marL="214313" indent="-214313"/>
            <a:r>
              <a:rPr lang="en-US" sz="2400" dirty="0"/>
              <a:t>Study completed in 1-2 </a:t>
            </a:r>
            <a:r>
              <a:rPr lang="en-US" sz="2400"/>
              <a:t>years depending </a:t>
            </a:r>
            <a:r>
              <a:rPr lang="en-US" sz="2400" dirty="0"/>
              <a:t>on COVID activity</a:t>
            </a:r>
          </a:p>
          <a:p>
            <a:pPr marL="0" indent="0">
              <a:buNone/>
            </a:pPr>
            <a:endParaRPr lang="en-US" sz="900" dirty="0">
              <a:latin typeface="Lucida Console" panose="020B06090405040202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04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1D2E09-F2BA-4B80-B6E3-8FB84305899B}"/>
              </a:ext>
            </a:extLst>
          </p:cNvPr>
          <p:cNvSpPr txBox="1">
            <a:spLocks/>
          </p:cNvSpPr>
          <p:nvPr/>
        </p:nvSpPr>
        <p:spPr>
          <a:xfrm>
            <a:off x="4816291" y="1024099"/>
            <a:ext cx="3574748" cy="10905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450"/>
              </a:spcAft>
              <a:defRPr/>
            </a:pPr>
            <a:endParaRPr lang="en-US" sz="2700" b="1" dirty="0">
              <a:solidFill>
                <a:srgbClr val="000000"/>
              </a:solidFill>
            </a:endParaRPr>
          </a:p>
        </p:txBody>
      </p:sp>
      <p:pic>
        <p:nvPicPr>
          <p:cNvPr id="5" name="Picture 4">
            <a:extLst>
              <a:ext uri="{FF2B5EF4-FFF2-40B4-BE49-F238E27FC236}">
                <a16:creationId xmlns:a16="http://schemas.microsoft.com/office/drawing/2014/main" id="{C8A0B9BC-7A8B-49AE-B4F4-2B282F725A75}"/>
              </a:ext>
            </a:extLst>
          </p:cNvPr>
          <p:cNvPicPr>
            <a:picLocks noChangeAspect="1"/>
          </p:cNvPicPr>
          <p:nvPr/>
        </p:nvPicPr>
        <p:blipFill rotWithShape="1">
          <a:blip r:embed="rId2"/>
          <a:srcRect l="10868" r="5524"/>
          <a:stretch/>
        </p:blipFill>
        <p:spPr>
          <a:xfrm>
            <a:off x="253746" y="2918640"/>
            <a:ext cx="3106674" cy="1713379"/>
          </a:xfrm>
          <a:prstGeom prst="rect">
            <a:avLst/>
          </a:prstGeom>
        </p:spPr>
      </p:pic>
      <p:sp>
        <p:nvSpPr>
          <p:cNvPr id="10" name="Content Placeholder 9">
            <a:extLst>
              <a:ext uri="{FF2B5EF4-FFF2-40B4-BE49-F238E27FC236}">
                <a16:creationId xmlns:a16="http://schemas.microsoft.com/office/drawing/2014/main" id="{AEC37BB9-DBDC-4195-BDA1-4269F6B8128F}"/>
              </a:ext>
            </a:extLst>
          </p:cNvPr>
          <p:cNvSpPr>
            <a:spLocks noGrp="1"/>
          </p:cNvSpPr>
          <p:nvPr>
            <p:ph idx="1"/>
          </p:nvPr>
        </p:nvSpPr>
        <p:spPr>
          <a:xfrm>
            <a:off x="4182256" y="1271588"/>
            <a:ext cx="4519991" cy="5014912"/>
          </a:xfrm>
          <a:prstGeom prst="rect">
            <a:avLst/>
          </a:prstGeom>
        </p:spPr>
        <p:txBody>
          <a:bodyPr vert="horz" lIns="68580" tIns="34290" rIns="68580" bIns="34290" rtlCol="0" anchor="t">
            <a:normAutofit lnSpcReduction="10000"/>
          </a:bodyPr>
          <a:lstStyle/>
          <a:p>
            <a:pPr marL="0" indent="0">
              <a:buNone/>
            </a:pPr>
            <a:r>
              <a:rPr lang="en-US" b="1" dirty="0" err="1">
                <a:solidFill>
                  <a:srgbClr val="000000"/>
                </a:solidFill>
              </a:rPr>
              <a:t>Advarra</a:t>
            </a:r>
            <a:r>
              <a:rPr lang="en-US" b="1" dirty="0">
                <a:solidFill>
                  <a:srgbClr val="000000"/>
                </a:solidFill>
              </a:rPr>
              <a:t> Commercial IRB</a:t>
            </a:r>
          </a:p>
          <a:p>
            <a:r>
              <a:rPr lang="en-US" sz="1800" dirty="0">
                <a:solidFill>
                  <a:srgbClr val="000000"/>
                </a:solidFill>
              </a:rPr>
              <a:t>Requires reliance agreement</a:t>
            </a:r>
          </a:p>
          <a:p>
            <a:r>
              <a:rPr lang="en-US" sz="1800" dirty="0">
                <a:solidFill>
                  <a:srgbClr val="000000"/>
                </a:solidFill>
              </a:rPr>
              <a:t>Must be included on FWA</a:t>
            </a:r>
            <a:endParaRPr lang="en-US" b="1" dirty="0">
              <a:solidFill>
                <a:srgbClr val="000000"/>
              </a:solidFill>
            </a:endParaRPr>
          </a:p>
          <a:p>
            <a:pPr marL="0" indent="0">
              <a:buNone/>
            </a:pPr>
            <a:r>
              <a:rPr lang="en-US" b="1" dirty="0">
                <a:solidFill>
                  <a:srgbClr val="000000"/>
                </a:solidFill>
              </a:rPr>
              <a:t>Requires site R&amp;DC Reviews</a:t>
            </a:r>
            <a:endParaRPr lang="en-US" sz="1800" dirty="0">
              <a:solidFill>
                <a:srgbClr val="000000"/>
              </a:solidFill>
            </a:endParaRPr>
          </a:p>
          <a:p>
            <a:pPr marL="0" indent="0">
              <a:buNone/>
            </a:pPr>
            <a:r>
              <a:rPr lang="en-US" b="1" dirty="0">
                <a:solidFill>
                  <a:srgbClr val="000000"/>
                </a:solidFill>
              </a:rPr>
              <a:t>Privacy/Information Security</a:t>
            </a:r>
          </a:p>
          <a:p>
            <a:r>
              <a:rPr lang="en-US" sz="1800" dirty="0" err="1">
                <a:solidFill>
                  <a:srgbClr val="000000"/>
                </a:solidFill>
              </a:rPr>
              <a:t>RedCap</a:t>
            </a:r>
            <a:r>
              <a:rPr lang="en-US" sz="1800" dirty="0">
                <a:solidFill>
                  <a:srgbClr val="000000"/>
                </a:solidFill>
              </a:rPr>
              <a:t> System</a:t>
            </a:r>
          </a:p>
          <a:p>
            <a:r>
              <a:rPr lang="en-US" sz="1800" dirty="0">
                <a:solidFill>
                  <a:srgbClr val="000000"/>
                </a:solidFill>
              </a:rPr>
              <a:t>For data capture and randomization</a:t>
            </a:r>
          </a:p>
          <a:p>
            <a:r>
              <a:rPr lang="en-US" sz="1800" dirty="0">
                <a:solidFill>
                  <a:srgbClr val="000000"/>
                </a:solidFill>
              </a:rPr>
              <a:t>Hosted outside of the VA firewall</a:t>
            </a:r>
          </a:p>
          <a:p>
            <a:r>
              <a:rPr lang="en-US" sz="1800" dirty="0">
                <a:solidFill>
                  <a:srgbClr val="000000"/>
                </a:solidFill>
              </a:rPr>
              <a:t>Evaluated by VA OI&amp;T</a:t>
            </a:r>
          </a:p>
          <a:p>
            <a:pPr marL="0" indent="0">
              <a:buNone/>
            </a:pPr>
            <a:r>
              <a:rPr lang="en-US" b="1" dirty="0">
                <a:solidFill>
                  <a:srgbClr val="000000"/>
                </a:solidFill>
              </a:rPr>
              <a:t>Site Selection</a:t>
            </a:r>
          </a:p>
          <a:p>
            <a:r>
              <a:rPr lang="en-US" sz="1800" dirty="0">
                <a:solidFill>
                  <a:srgbClr val="000000"/>
                </a:solidFill>
              </a:rPr>
              <a:t>Interest</a:t>
            </a:r>
          </a:p>
          <a:p>
            <a:r>
              <a:rPr lang="en-US" sz="1800" dirty="0">
                <a:solidFill>
                  <a:srgbClr val="000000"/>
                </a:solidFill>
              </a:rPr>
              <a:t>Experience</a:t>
            </a:r>
          </a:p>
          <a:p>
            <a:r>
              <a:rPr lang="en-US" sz="1800" dirty="0">
                <a:solidFill>
                  <a:srgbClr val="000000"/>
                </a:solidFill>
              </a:rPr>
              <a:t>Local COVID-19 epidemiology</a:t>
            </a:r>
          </a:p>
          <a:p>
            <a:r>
              <a:rPr lang="en-US" sz="1800" dirty="0">
                <a:solidFill>
                  <a:srgbClr val="000000"/>
                </a:solidFill>
              </a:rPr>
              <a:t>Ability to start rapidly</a:t>
            </a:r>
          </a:p>
          <a:p>
            <a:pPr marL="0" indent="0">
              <a:buNone/>
            </a:pPr>
            <a:endParaRPr lang="en-US" sz="1500" dirty="0">
              <a:solidFill>
                <a:srgbClr val="000000"/>
              </a:solidFill>
            </a:endParaRPr>
          </a:p>
        </p:txBody>
      </p:sp>
      <p:sp>
        <p:nvSpPr>
          <p:cNvPr id="2" name="TextBox 1">
            <a:extLst>
              <a:ext uri="{FF2B5EF4-FFF2-40B4-BE49-F238E27FC236}">
                <a16:creationId xmlns:a16="http://schemas.microsoft.com/office/drawing/2014/main" id="{E9E13B8B-3F79-49FB-A969-03564E8D3835}"/>
              </a:ext>
            </a:extLst>
          </p:cNvPr>
          <p:cNvSpPr txBox="1"/>
          <p:nvPr/>
        </p:nvSpPr>
        <p:spPr>
          <a:xfrm>
            <a:off x="752961" y="500879"/>
            <a:ext cx="4308744" cy="523220"/>
          </a:xfrm>
          <a:prstGeom prst="rect">
            <a:avLst/>
          </a:prstGeom>
          <a:noFill/>
        </p:spPr>
        <p:txBody>
          <a:bodyPr wrap="none" rtlCol="0">
            <a:spAutoFit/>
          </a:bodyPr>
          <a:lstStyle/>
          <a:p>
            <a:r>
              <a:rPr lang="en-US" sz="2800" b="1" dirty="0">
                <a:solidFill>
                  <a:schemeClr val="bg1"/>
                </a:solidFill>
              </a:rPr>
              <a:t>ACTIV-3 Site Considerations</a:t>
            </a:r>
          </a:p>
        </p:txBody>
      </p:sp>
    </p:spTree>
    <p:extLst>
      <p:ext uri="{BB962C8B-B14F-4D97-AF65-F5344CB8AC3E}">
        <p14:creationId xmlns:p14="http://schemas.microsoft.com/office/powerpoint/2010/main" val="358645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87B8-B780-40F5-96E7-785EA7A30EFE}"/>
              </a:ext>
            </a:extLst>
          </p:cNvPr>
          <p:cNvSpPr>
            <a:spLocks noGrp="1"/>
          </p:cNvSpPr>
          <p:nvPr>
            <p:ph type="title"/>
          </p:nvPr>
        </p:nvSpPr>
        <p:spPr/>
        <p:txBody>
          <a:bodyPr/>
          <a:lstStyle/>
          <a:p>
            <a:r>
              <a:rPr lang="en-US"/>
              <a:t>Steps to joining an ACTIV research study</a:t>
            </a:r>
            <a:endParaRPr lang="en-US" dirty="0"/>
          </a:p>
        </p:txBody>
      </p:sp>
      <p:sp>
        <p:nvSpPr>
          <p:cNvPr id="3" name="Content Placeholder 2">
            <a:extLst>
              <a:ext uri="{FF2B5EF4-FFF2-40B4-BE49-F238E27FC236}">
                <a16:creationId xmlns:a16="http://schemas.microsoft.com/office/drawing/2014/main" id="{89240E8D-8D14-43B0-9DBB-7DD12689EBA0}"/>
              </a:ext>
            </a:extLst>
          </p:cNvPr>
          <p:cNvSpPr>
            <a:spLocks noGrp="1"/>
          </p:cNvSpPr>
          <p:nvPr>
            <p:ph idx="1"/>
          </p:nvPr>
        </p:nvSpPr>
        <p:spPr>
          <a:xfrm>
            <a:off x="457200" y="1274164"/>
            <a:ext cx="8229600" cy="4736892"/>
          </a:xfrm>
        </p:spPr>
        <p:txBody>
          <a:bodyPr>
            <a:normAutofit fontScale="92500" lnSpcReduction="10000"/>
          </a:bodyPr>
          <a:lstStyle/>
          <a:p>
            <a:pPr marL="457200" indent="-457200">
              <a:buAutoNum type="arabicPeriod"/>
            </a:pPr>
            <a:r>
              <a:rPr lang="en-US" dirty="0"/>
              <a:t>Initial contact follows if you’ve completed the ACTIV survey in May or after we have directly gauged your interest. </a:t>
            </a:r>
          </a:p>
          <a:p>
            <a:pPr marL="857250" lvl="1" indent="-457200"/>
            <a:r>
              <a:rPr lang="en-US" dirty="0"/>
              <a:t>If you are uncertain about your ACTIV survey responses, let ORD know of your site’s interest at  </a:t>
            </a:r>
            <a:r>
              <a:rPr lang="en-US" u="sng" dirty="0">
                <a:hlinkClick r:id="rId2"/>
              </a:rPr>
              <a:t>ORDCOVID19@va.gov</a:t>
            </a:r>
            <a:endParaRPr lang="en-US" u="sng" dirty="0"/>
          </a:p>
          <a:p>
            <a:pPr marL="857250" lvl="1" indent="-457200"/>
            <a:r>
              <a:rPr lang="en-US" dirty="0"/>
              <a:t>There will be future ACTIV surveys to update existing VA site info and add new sites to survey data.  </a:t>
            </a:r>
          </a:p>
          <a:p>
            <a:pPr marL="457200" indent="-457200">
              <a:buAutoNum type="arabicPeriod"/>
            </a:pPr>
            <a:r>
              <a:rPr lang="en-US" dirty="0"/>
              <a:t>Receive protocol, consents, registration materials from VA Perry Point CSPCC</a:t>
            </a:r>
          </a:p>
          <a:p>
            <a:pPr marL="457200" indent="-457200">
              <a:buFont typeface="Arial"/>
              <a:buAutoNum type="arabicPeriod"/>
            </a:pPr>
            <a:r>
              <a:rPr lang="en-US" dirty="0"/>
              <a:t>Complete registration, ADVARRA site approval, </a:t>
            </a:r>
            <a:r>
              <a:rPr lang="en-US" dirty="0" err="1"/>
              <a:t>REDCap</a:t>
            </a:r>
            <a:r>
              <a:rPr lang="en-US" dirty="0"/>
              <a:t>, etc.</a:t>
            </a:r>
          </a:p>
          <a:p>
            <a:pPr marL="457200" indent="-457200">
              <a:buFont typeface="Arial"/>
              <a:buAutoNum type="arabicPeriod"/>
            </a:pPr>
            <a:r>
              <a:rPr lang="en-US" dirty="0"/>
              <a:t>Join Investigator calls (include your study team)—for </a:t>
            </a:r>
          </a:p>
          <a:p>
            <a:pPr marL="0" indent="0">
              <a:buNone/>
            </a:pPr>
            <a:r>
              <a:rPr lang="en-US" dirty="0"/>
              <a:t>	ACTIV-3, these are on Weds at 10 am EDT. </a:t>
            </a:r>
          </a:p>
          <a:p>
            <a:pPr marL="457200" indent="-457200">
              <a:buFont typeface="+mj-lt"/>
              <a:buAutoNum type="arabicPeriod" startAt="5"/>
            </a:pPr>
            <a:r>
              <a:rPr lang="en-US" dirty="0"/>
              <a:t>Receive site activation approval from our INSIGHT Washington DC International Coordinating Center at the Washington DC VAMC</a:t>
            </a:r>
          </a:p>
          <a:p>
            <a:pPr marL="457200" indent="-457200">
              <a:buAutoNum type="arabicPeriod" startAt="5"/>
            </a:pPr>
            <a:endParaRPr lang="en-US" dirty="0"/>
          </a:p>
          <a:p>
            <a:pPr marL="457200" indent="-457200">
              <a:buAutoNum type="arabicPeriod" startAt="5"/>
            </a:pPr>
            <a:endParaRPr lang="en-US" dirty="0"/>
          </a:p>
        </p:txBody>
      </p:sp>
    </p:spTree>
    <p:extLst>
      <p:ext uri="{BB962C8B-B14F-4D97-AF65-F5344CB8AC3E}">
        <p14:creationId xmlns:p14="http://schemas.microsoft.com/office/powerpoint/2010/main" val="3216500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DB97B9-77A3-4D62-B14D-44AEA2213D2B}"/>
              </a:ext>
            </a:extLst>
          </p:cNvPr>
          <p:cNvSpPr>
            <a:spLocks noGrp="1"/>
          </p:cNvSpPr>
          <p:nvPr>
            <p:ph type="title"/>
          </p:nvPr>
        </p:nvSpPr>
        <p:spPr/>
        <p:txBody>
          <a:bodyPr/>
          <a:lstStyle/>
          <a:p>
            <a:r>
              <a:rPr lang="en-US" dirty="0"/>
              <a:t>LINKS</a:t>
            </a:r>
          </a:p>
        </p:txBody>
      </p:sp>
      <p:sp>
        <p:nvSpPr>
          <p:cNvPr id="5" name="Content Placeholder 4">
            <a:extLst>
              <a:ext uri="{FF2B5EF4-FFF2-40B4-BE49-F238E27FC236}">
                <a16:creationId xmlns:a16="http://schemas.microsoft.com/office/drawing/2014/main" id="{B52373B1-773D-4037-8909-70BA7BEEA629}"/>
              </a:ext>
            </a:extLst>
          </p:cNvPr>
          <p:cNvSpPr>
            <a:spLocks noGrp="1"/>
          </p:cNvSpPr>
          <p:nvPr>
            <p:ph idx="1"/>
          </p:nvPr>
        </p:nvSpPr>
        <p:spPr/>
        <p:txBody>
          <a:bodyPr/>
          <a:lstStyle/>
          <a:p>
            <a:pPr>
              <a:spcAft>
                <a:spcPts val="600"/>
              </a:spcAft>
            </a:pPr>
            <a:r>
              <a:rPr lang="en-US" b="1" dirty="0"/>
              <a:t>OWS</a:t>
            </a:r>
            <a:r>
              <a:rPr lang="en-US" dirty="0"/>
              <a:t> </a:t>
            </a:r>
            <a:r>
              <a:rPr lang="en-US" dirty="0">
                <a:hlinkClick r:id="rId2"/>
              </a:rPr>
              <a:t>https://www.hhs.gov/about/news/2020/06/16/fact-sheet-explaining-operation-warp-speed.html</a:t>
            </a:r>
            <a:endParaRPr lang="en-US" dirty="0"/>
          </a:p>
          <a:p>
            <a:pPr>
              <a:spcAft>
                <a:spcPts val="600"/>
              </a:spcAft>
            </a:pPr>
            <a:r>
              <a:rPr lang="en-US" b="1" dirty="0"/>
              <a:t>ACTIV</a:t>
            </a:r>
            <a:r>
              <a:rPr lang="en-US" dirty="0"/>
              <a:t> </a:t>
            </a:r>
            <a:r>
              <a:rPr lang="en-US" dirty="0">
                <a:hlinkClick r:id="rId3"/>
              </a:rPr>
              <a:t>https://www.nih.gov/research-training/medical-research-initiatives/activ</a:t>
            </a:r>
            <a:r>
              <a:rPr lang="en-US" dirty="0"/>
              <a:t> </a:t>
            </a:r>
          </a:p>
          <a:p>
            <a:r>
              <a:rPr lang="en-US" b="1" dirty="0" err="1"/>
              <a:t>CoVPN</a:t>
            </a:r>
            <a:r>
              <a:rPr lang="en-US" b="1" dirty="0"/>
              <a:t> </a:t>
            </a:r>
            <a:r>
              <a:rPr lang="en-US" dirty="0">
                <a:hlinkClick r:id="rId4"/>
              </a:rPr>
              <a:t>https://www.coronaviruspreventionnetwork.org/</a:t>
            </a:r>
            <a:endParaRPr lang="en-US" dirty="0"/>
          </a:p>
          <a:p>
            <a:endParaRPr lang="en-US" dirty="0"/>
          </a:p>
        </p:txBody>
      </p:sp>
    </p:spTree>
    <p:extLst>
      <p:ext uri="{BB962C8B-B14F-4D97-AF65-F5344CB8AC3E}">
        <p14:creationId xmlns:p14="http://schemas.microsoft.com/office/powerpoint/2010/main" val="316082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562E-990C-4470-9672-EEC8D60FCBD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4797F0E-3428-411D-BC2B-64BB4719C664}"/>
              </a:ext>
            </a:extLst>
          </p:cNvPr>
          <p:cNvSpPr>
            <a:spLocks noGrp="1"/>
          </p:cNvSpPr>
          <p:nvPr>
            <p:ph idx="1"/>
          </p:nvPr>
        </p:nvSpPr>
        <p:spPr>
          <a:xfrm>
            <a:off x="457200" y="1421617"/>
            <a:ext cx="8229600" cy="4454527"/>
          </a:xfrm>
        </p:spPr>
        <p:txBody>
          <a:bodyPr>
            <a:normAutofit/>
          </a:bodyPr>
          <a:lstStyle/>
          <a:p>
            <a:r>
              <a:rPr lang="en-US" dirty="0"/>
              <a:t>Update on ORD COVID-19 Response Team Activities</a:t>
            </a:r>
          </a:p>
          <a:p>
            <a:r>
              <a:rPr lang="en-US" dirty="0"/>
              <a:t>Overview of Operation Warp Speed (OWS) &amp; Accelerating COVID-19 Therapeutic Interventions and Vaccines (ACTIV)</a:t>
            </a:r>
          </a:p>
          <a:p>
            <a:r>
              <a:rPr lang="en-US" dirty="0"/>
              <a:t>OWS Vaccine Clinical Trials</a:t>
            </a:r>
          </a:p>
          <a:p>
            <a:r>
              <a:rPr lang="en-US" dirty="0"/>
              <a:t>ACTIV Therapeutic Clinical Trials</a:t>
            </a:r>
          </a:p>
          <a:p>
            <a:r>
              <a:rPr lang="en-US" dirty="0"/>
              <a:t>Regulatory Processes and Responsibilities at Sites for OWS/ACTIV</a:t>
            </a:r>
          </a:p>
          <a:p>
            <a:r>
              <a:rPr lang="en-US" dirty="0"/>
              <a:t>VA ORD Funded Clinical Trials</a:t>
            </a:r>
          </a:p>
          <a:p>
            <a:r>
              <a:rPr lang="en-US" dirty="0"/>
              <a:t>Q&amp;A (through Chat Line)</a:t>
            </a:r>
          </a:p>
        </p:txBody>
      </p:sp>
    </p:spTree>
    <p:extLst>
      <p:ext uri="{BB962C8B-B14F-4D97-AF65-F5344CB8AC3E}">
        <p14:creationId xmlns:p14="http://schemas.microsoft.com/office/powerpoint/2010/main" val="2020030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997743" y="2980542"/>
            <a:ext cx="7148513" cy="896916"/>
          </a:xfrm>
        </p:spPr>
        <p:txBody>
          <a:bodyPr vert="horz" lIns="91440" tIns="45720" rIns="91440" bIns="45720" rtlCol="0" anchor="b">
            <a:normAutofit fontScale="90000"/>
          </a:bodyPr>
          <a:lstStyle/>
          <a:p>
            <a:pPr algn="ctr" defTabSz="914400">
              <a:lnSpc>
                <a:spcPct val="90000"/>
              </a:lnSpc>
            </a:pPr>
            <a:r>
              <a:rPr lang="en-US" sz="5400" kern="1200" dirty="0">
                <a:solidFill>
                  <a:schemeClr val="tx1"/>
                </a:solidFill>
                <a:latin typeface="+mj-lt"/>
                <a:ea typeface="+mj-ea"/>
                <a:cs typeface="+mj-cs"/>
              </a:rPr>
              <a:t>REGULATORY ITEMS</a:t>
            </a:r>
            <a:br>
              <a:rPr lang="en-US" sz="5400" kern="1200" dirty="0">
                <a:solidFill>
                  <a:schemeClr val="tx1"/>
                </a:solidFill>
                <a:latin typeface="+mj-lt"/>
                <a:ea typeface="+mj-ea"/>
                <a:cs typeface="+mj-cs"/>
              </a:rPr>
            </a:br>
            <a:r>
              <a:rPr lang="en-US" sz="2700" kern="1200" dirty="0">
                <a:solidFill>
                  <a:schemeClr val="tx1"/>
                </a:solidFill>
                <a:latin typeface="+mj-lt"/>
                <a:ea typeface="+mj-ea"/>
                <a:cs typeface="+mj-cs"/>
              </a:rPr>
              <a:t>For those selected to participate by the CRO or SPONSOR</a:t>
            </a:r>
            <a:endParaRPr lang="en-US" sz="2700" kern="1200" dirty="0">
              <a:solidFill>
                <a:schemeClr val="tx1"/>
              </a:solidFill>
              <a:highlight>
                <a:srgbClr val="FFFF00"/>
              </a:highlight>
              <a:latin typeface="+mj-lt"/>
              <a:ea typeface="+mj-ea"/>
              <a:cs typeface="+mj-cs"/>
            </a:endParaRPr>
          </a:p>
        </p:txBody>
      </p:sp>
      <p:sp>
        <p:nvSpPr>
          <p:cNvPr id="6" name="TextBox 5">
            <a:extLst>
              <a:ext uri="{FF2B5EF4-FFF2-40B4-BE49-F238E27FC236}">
                <a16:creationId xmlns:a16="http://schemas.microsoft.com/office/drawing/2014/main" id="{A9DD9A2F-2D36-4B2B-B52C-42A1C4F23C23}"/>
              </a:ext>
            </a:extLst>
          </p:cNvPr>
          <p:cNvSpPr txBox="1"/>
          <p:nvPr/>
        </p:nvSpPr>
        <p:spPr>
          <a:xfrm>
            <a:off x="8619344" y="6310168"/>
            <a:ext cx="419725" cy="276999"/>
          </a:xfrm>
          <a:prstGeom prst="rect">
            <a:avLst/>
          </a:prstGeom>
          <a:noFill/>
        </p:spPr>
        <p:txBody>
          <a:bodyPr wrap="square" rtlCol="0">
            <a:spAutoFit/>
          </a:bodyPr>
          <a:lstStyle/>
          <a:p>
            <a:fld id="{E00C9156-0833-467A-8157-F4443E335942}" type="slidenum">
              <a:rPr lang="en-US" sz="1200" smtClean="0"/>
              <a:t>30</a:t>
            </a:fld>
            <a:endParaRPr lang="en-US" sz="1200" dirty="0"/>
          </a:p>
        </p:txBody>
      </p:sp>
      <p:pic>
        <p:nvPicPr>
          <p:cNvPr id="3" name="Picture 2" descr="A picture containing game&#10;&#10;Description automatically generated">
            <a:extLst>
              <a:ext uri="{FF2B5EF4-FFF2-40B4-BE49-F238E27FC236}">
                <a16:creationId xmlns:a16="http://schemas.microsoft.com/office/drawing/2014/main" id="{03A4DA88-E953-4B30-ACDB-9AAB475110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31795" y="3877458"/>
            <a:ext cx="3057525" cy="1463431"/>
          </a:xfrm>
          <a:prstGeom prst="rect">
            <a:avLst/>
          </a:prstGeom>
        </p:spPr>
      </p:pic>
    </p:spTree>
    <p:extLst>
      <p:ext uri="{BB962C8B-B14F-4D97-AF65-F5344CB8AC3E}">
        <p14:creationId xmlns:p14="http://schemas.microsoft.com/office/powerpoint/2010/main" val="269364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B7E-9713-4CC1-8EEE-17F70CB1F054}"/>
              </a:ext>
            </a:extLst>
          </p:cNvPr>
          <p:cNvSpPr>
            <a:spLocks noGrp="1"/>
          </p:cNvSpPr>
          <p:nvPr>
            <p:ph type="title"/>
          </p:nvPr>
        </p:nvSpPr>
        <p:spPr/>
        <p:txBody>
          <a:bodyPr>
            <a:normAutofit/>
          </a:bodyPr>
          <a:lstStyle/>
          <a:p>
            <a:r>
              <a:rPr lang="en-US" dirty="0"/>
              <a:t>Regulatory processes at sites for OWS/ACTIV</a:t>
            </a:r>
          </a:p>
        </p:txBody>
      </p:sp>
      <p:sp>
        <p:nvSpPr>
          <p:cNvPr id="3" name="Content Placeholder 2">
            <a:extLst>
              <a:ext uri="{FF2B5EF4-FFF2-40B4-BE49-F238E27FC236}">
                <a16:creationId xmlns:a16="http://schemas.microsoft.com/office/drawing/2014/main" id="{F0E835B4-358B-46DA-8A02-A52F0464F357}"/>
              </a:ext>
            </a:extLst>
          </p:cNvPr>
          <p:cNvSpPr>
            <a:spLocks noGrp="1"/>
          </p:cNvSpPr>
          <p:nvPr>
            <p:ph idx="1"/>
          </p:nvPr>
        </p:nvSpPr>
        <p:spPr/>
        <p:txBody>
          <a:bodyPr>
            <a:normAutofit fontScale="92500" lnSpcReduction="20000"/>
          </a:bodyPr>
          <a:lstStyle/>
          <a:p>
            <a:r>
              <a:rPr lang="en-US" dirty="0"/>
              <a:t>Administrative Review – Local Site</a:t>
            </a:r>
          </a:p>
          <a:p>
            <a:pPr lvl="1"/>
            <a:r>
              <a:rPr lang="en-US" dirty="0"/>
              <a:t>Investigators, supporting clinics, contact information, </a:t>
            </a:r>
            <a:r>
              <a:rPr lang="en-US" dirty="0" err="1"/>
              <a:t>etc</a:t>
            </a:r>
            <a:r>
              <a:rPr lang="en-US" dirty="0"/>
              <a:t>…</a:t>
            </a:r>
          </a:p>
          <a:p>
            <a:r>
              <a:rPr lang="en-US" dirty="0"/>
              <a:t>IRB Review  -Commercial IRB (no local IRB review)</a:t>
            </a:r>
          </a:p>
          <a:p>
            <a:pPr lvl="1"/>
            <a:r>
              <a:rPr lang="en-US" dirty="0" err="1"/>
              <a:t>Advarra</a:t>
            </a:r>
            <a:r>
              <a:rPr lang="en-US" dirty="0"/>
              <a:t> or WIRB (agreements in place – FWA updated)</a:t>
            </a:r>
          </a:p>
          <a:p>
            <a:pPr lvl="2"/>
            <a:r>
              <a:rPr lang="en-US" dirty="0"/>
              <a:t>Get trained on the IRB system</a:t>
            </a:r>
          </a:p>
          <a:p>
            <a:pPr lvl="3"/>
            <a:r>
              <a:rPr lang="en-US" dirty="0"/>
              <a:t>All sites may submit to WIRB through IRBNet</a:t>
            </a:r>
          </a:p>
          <a:p>
            <a:pPr lvl="3"/>
            <a:r>
              <a:rPr lang="en-US" dirty="0"/>
              <a:t>CIRBI is the Advarra platform</a:t>
            </a:r>
          </a:p>
          <a:p>
            <a:r>
              <a:rPr lang="en-US" b="1" dirty="0"/>
              <a:t>IBC review – all current COVID vaccines are recombinant DNA products</a:t>
            </a:r>
          </a:p>
          <a:p>
            <a:r>
              <a:rPr lang="en-US" dirty="0"/>
              <a:t>Privacy and ISSO review – ORD will inform participating sites if reviews will be centralized with local confirmation</a:t>
            </a:r>
          </a:p>
          <a:p>
            <a:r>
              <a:rPr lang="en-US" dirty="0"/>
              <a:t>R&amp;DC review – Local (prepare for ad hoc)</a:t>
            </a:r>
          </a:p>
        </p:txBody>
      </p:sp>
    </p:spTree>
    <p:extLst>
      <p:ext uri="{BB962C8B-B14F-4D97-AF65-F5344CB8AC3E}">
        <p14:creationId xmlns:p14="http://schemas.microsoft.com/office/powerpoint/2010/main" val="144912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42FD-F3CE-4BC3-9985-72C749B437B9}"/>
              </a:ext>
            </a:extLst>
          </p:cNvPr>
          <p:cNvSpPr>
            <a:spLocks noGrp="1"/>
          </p:cNvSpPr>
          <p:nvPr>
            <p:ph type="title"/>
          </p:nvPr>
        </p:nvSpPr>
        <p:spPr/>
        <p:txBody>
          <a:bodyPr/>
          <a:lstStyle/>
          <a:p>
            <a:r>
              <a:rPr lang="en-US" dirty="0"/>
              <a:t>Institutional Biosafety Committee (IBC) Review</a:t>
            </a:r>
          </a:p>
        </p:txBody>
      </p:sp>
      <p:sp>
        <p:nvSpPr>
          <p:cNvPr id="3" name="Content Placeholder 2">
            <a:extLst>
              <a:ext uri="{FF2B5EF4-FFF2-40B4-BE49-F238E27FC236}">
                <a16:creationId xmlns:a16="http://schemas.microsoft.com/office/drawing/2014/main" id="{1971A169-240F-4A6E-AE24-5F15C35999F7}"/>
              </a:ext>
            </a:extLst>
          </p:cNvPr>
          <p:cNvSpPr>
            <a:spLocks noGrp="1"/>
          </p:cNvSpPr>
          <p:nvPr>
            <p:ph idx="1"/>
          </p:nvPr>
        </p:nvSpPr>
        <p:spPr/>
        <p:txBody>
          <a:bodyPr>
            <a:normAutofit/>
          </a:bodyPr>
          <a:lstStyle/>
          <a:p>
            <a:r>
              <a:rPr lang="en-US" dirty="0"/>
              <a:t>If your facility has an IBC or a memorandum of                      understanding (MOU)/reliance agreement with                         another VHA IBC or academic affiliate</a:t>
            </a:r>
          </a:p>
          <a:p>
            <a:pPr lvl="1"/>
            <a:r>
              <a:rPr lang="en-US" dirty="0"/>
              <a:t>Prepare for a meeting </a:t>
            </a:r>
          </a:p>
          <a:p>
            <a:pPr lvl="1"/>
            <a:endParaRPr lang="en-US" dirty="0"/>
          </a:p>
          <a:p>
            <a:r>
              <a:rPr lang="en-US" dirty="0"/>
              <a:t>If your facility does not have an IBC or a MOU/reliance agreement and you </a:t>
            </a:r>
            <a:r>
              <a:rPr lang="en-US" b="1" dirty="0"/>
              <a:t>could be a potential study site </a:t>
            </a:r>
          </a:p>
          <a:p>
            <a:pPr lvl="1"/>
            <a:r>
              <a:rPr lang="en-US" dirty="0"/>
              <a:t>Contact </a:t>
            </a:r>
            <a:r>
              <a:rPr lang="en-US" dirty="0">
                <a:hlinkClick r:id="rId2"/>
              </a:rPr>
              <a:t>IRBrelianceandSIRBexceptions@va.gov</a:t>
            </a:r>
            <a:r>
              <a:rPr lang="en-US" dirty="0"/>
              <a:t> and request an IBC consultation with ORD</a:t>
            </a:r>
          </a:p>
        </p:txBody>
      </p:sp>
      <p:pic>
        <p:nvPicPr>
          <p:cNvPr id="5" name="Picture 4" descr="A picture containing necklace, food&#10;&#10;Description automatically generated">
            <a:extLst>
              <a:ext uri="{FF2B5EF4-FFF2-40B4-BE49-F238E27FC236}">
                <a16:creationId xmlns:a16="http://schemas.microsoft.com/office/drawing/2014/main" id="{08BA603D-F729-4F43-8576-AB98ED9CBB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51477" y="1572076"/>
            <a:ext cx="1926695" cy="1676450"/>
          </a:xfrm>
          <a:prstGeom prst="rect">
            <a:avLst/>
          </a:prstGeom>
        </p:spPr>
      </p:pic>
    </p:spTree>
    <p:extLst>
      <p:ext uri="{BB962C8B-B14F-4D97-AF65-F5344CB8AC3E}">
        <p14:creationId xmlns:p14="http://schemas.microsoft.com/office/powerpoint/2010/main" val="1836071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1860-1E61-4B1D-BE52-64FE96DFB2D4}"/>
              </a:ext>
            </a:extLst>
          </p:cNvPr>
          <p:cNvSpPr>
            <a:spLocks noGrp="1"/>
          </p:cNvSpPr>
          <p:nvPr>
            <p:ph type="title"/>
          </p:nvPr>
        </p:nvSpPr>
        <p:spPr/>
        <p:txBody>
          <a:bodyPr/>
          <a:lstStyle/>
          <a:p>
            <a:r>
              <a:rPr lang="en-US" dirty="0"/>
              <a:t>Consent and HIPAA Authorizations</a:t>
            </a:r>
          </a:p>
        </p:txBody>
      </p:sp>
      <p:sp>
        <p:nvSpPr>
          <p:cNvPr id="3" name="Content Placeholder 2">
            <a:extLst>
              <a:ext uri="{FF2B5EF4-FFF2-40B4-BE49-F238E27FC236}">
                <a16:creationId xmlns:a16="http://schemas.microsoft.com/office/drawing/2014/main" id="{4D7E2323-D4A4-456F-A37B-5EA755EAA13B}"/>
              </a:ext>
            </a:extLst>
          </p:cNvPr>
          <p:cNvSpPr>
            <a:spLocks noGrp="1"/>
          </p:cNvSpPr>
          <p:nvPr>
            <p:ph idx="1"/>
          </p:nvPr>
        </p:nvSpPr>
        <p:spPr/>
        <p:txBody>
          <a:bodyPr>
            <a:normAutofit fontScale="92500" lnSpcReduction="20000"/>
          </a:bodyPr>
          <a:lstStyle/>
          <a:p>
            <a:r>
              <a:rPr lang="en-US" dirty="0"/>
              <a:t>VHA will use the commercial IRB consent template</a:t>
            </a:r>
          </a:p>
          <a:p>
            <a:pPr lvl="1"/>
            <a:r>
              <a:rPr lang="en-US" dirty="0"/>
              <a:t>VA Sites and the commercial IRBs have been sent VA specific requirements for informed consent and HIPAA authorization. </a:t>
            </a:r>
          </a:p>
          <a:p>
            <a:pPr lvl="1"/>
            <a:r>
              <a:rPr lang="en-US" dirty="0"/>
              <a:t>Local information will be added</a:t>
            </a:r>
          </a:p>
          <a:p>
            <a:pPr lvl="2"/>
            <a:r>
              <a:rPr lang="en-US" dirty="0"/>
              <a:t>Investigators</a:t>
            </a:r>
          </a:p>
          <a:p>
            <a:pPr lvl="2"/>
            <a:r>
              <a:rPr lang="en-US" dirty="0"/>
              <a:t>Telephone contacts</a:t>
            </a:r>
          </a:p>
          <a:p>
            <a:pPr lvl="2"/>
            <a:endParaRPr lang="en-US" dirty="0"/>
          </a:p>
          <a:p>
            <a:r>
              <a:rPr lang="en-US" dirty="0"/>
              <a:t>When combined:  VHA will use the commercial IRB combined consent and HIPAA authorization with VA required informed consent and HIPAA authorization language </a:t>
            </a:r>
          </a:p>
          <a:p>
            <a:r>
              <a:rPr lang="en-US" dirty="0"/>
              <a:t>When stand alone: VHA will use the VHA 10-0493 when the HIPAA Authorization is not combined with the consent.  The informed consent will contain the VA required informed consent language. </a:t>
            </a:r>
          </a:p>
        </p:txBody>
      </p:sp>
      <p:pic>
        <p:nvPicPr>
          <p:cNvPr id="5" name="Picture 4" descr="A picture containing drawing&#10;&#10;Description automatically generated">
            <a:extLst>
              <a:ext uri="{FF2B5EF4-FFF2-40B4-BE49-F238E27FC236}">
                <a16:creationId xmlns:a16="http://schemas.microsoft.com/office/drawing/2014/main" id="{C209E8E0-CE26-4B44-840A-E24C99446D8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28874" y="2743199"/>
            <a:ext cx="1927760" cy="1047416"/>
          </a:xfrm>
          <a:prstGeom prst="rect">
            <a:avLst/>
          </a:prstGeom>
        </p:spPr>
      </p:pic>
    </p:spTree>
    <p:extLst>
      <p:ext uri="{BB962C8B-B14F-4D97-AF65-F5344CB8AC3E}">
        <p14:creationId xmlns:p14="http://schemas.microsoft.com/office/powerpoint/2010/main" val="102350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1D34-A44F-4A65-B3E8-05C7F430FC02}"/>
              </a:ext>
            </a:extLst>
          </p:cNvPr>
          <p:cNvSpPr>
            <a:spLocks noGrp="1"/>
          </p:cNvSpPr>
          <p:nvPr>
            <p:ph type="title"/>
          </p:nvPr>
        </p:nvSpPr>
        <p:spPr/>
        <p:txBody>
          <a:bodyPr/>
          <a:lstStyle/>
          <a:p>
            <a:r>
              <a:rPr lang="en-US" dirty="0"/>
              <a:t>PREP Act</a:t>
            </a:r>
          </a:p>
        </p:txBody>
      </p:sp>
      <p:sp>
        <p:nvSpPr>
          <p:cNvPr id="3" name="Content Placeholder 2">
            <a:extLst>
              <a:ext uri="{FF2B5EF4-FFF2-40B4-BE49-F238E27FC236}">
                <a16:creationId xmlns:a16="http://schemas.microsoft.com/office/drawing/2014/main" id="{8883BDA8-3B9B-4A88-A773-7823F7203F89}"/>
              </a:ext>
            </a:extLst>
          </p:cNvPr>
          <p:cNvSpPr>
            <a:spLocks noGrp="1"/>
          </p:cNvSpPr>
          <p:nvPr>
            <p:ph idx="1"/>
          </p:nvPr>
        </p:nvSpPr>
        <p:spPr>
          <a:xfrm>
            <a:off x="457200" y="1360170"/>
            <a:ext cx="8229600" cy="4606290"/>
          </a:xfrm>
        </p:spPr>
        <p:txBody>
          <a:bodyPr>
            <a:normAutofit fontScale="92500" lnSpcReduction="10000"/>
          </a:bodyPr>
          <a:lstStyle/>
          <a:p>
            <a:r>
              <a:rPr lang="en-US" dirty="0"/>
              <a:t>March 27, 2020  The Secretary HHS issued a federal register notice under the Public Readiness and Emergency Preparedness Act (PREP Act) </a:t>
            </a:r>
          </a:p>
          <a:p>
            <a:r>
              <a:rPr lang="en-US" dirty="0"/>
              <a:t>Notice provides immunity from liability (except for willful misconduct) for claims of loss caused, arising out of, relating to, or resulting from administration or use of countermeasures to COVID-19 (i.e., vaccines and therapeutics)</a:t>
            </a:r>
          </a:p>
          <a:p>
            <a:r>
              <a:rPr lang="en-US" dirty="0"/>
              <a:t>OGC Tort Law Group consulted on PREP Act language when a sponsor includes it in a consent form; If the sponsor includes the PREP Act language in the consent form, VHA will leave it in but modify it to language supplied by the OGC Tort Law Group.</a:t>
            </a:r>
          </a:p>
          <a:p>
            <a:pPr lvl="1"/>
            <a:r>
              <a:rPr lang="en-US" dirty="0"/>
              <a:t>Language is being provided directly to the commercial IRBs</a:t>
            </a:r>
          </a:p>
          <a:p>
            <a:pPr lvl="1"/>
            <a:r>
              <a:rPr lang="en-US" dirty="0"/>
              <a:t>ORD Guidance to be issued </a:t>
            </a:r>
          </a:p>
        </p:txBody>
      </p:sp>
    </p:spTree>
    <p:extLst>
      <p:ext uri="{BB962C8B-B14F-4D97-AF65-F5344CB8AC3E}">
        <p14:creationId xmlns:p14="http://schemas.microsoft.com/office/powerpoint/2010/main" val="3735815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A7A0-2415-4F48-8AFB-83D42479AA48}"/>
              </a:ext>
            </a:extLst>
          </p:cNvPr>
          <p:cNvSpPr>
            <a:spLocks noGrp="1"/>
          </p:cNvSpPr>
          <p:nvPr>
            <p:ph type="title"/>
          </p:nvPr>
        </p:nvSpPr>
        <p:spPr>
          <a:xfrm>
            <a:off x="457200" y="604066"/>
            <a:ext cx="8229600" cy="773941"/>
          </a:xfrm>
        </p:spPr>
        <p:txBody>
          <a:bodyPr>
            <a:normAutofit fontScale="90000"/>
          </a:bodyPr>
          <a:lstStyle/>
          <a:p>
            <a:r>
              <a:rPr lang="en-US" sz="3600" dirty="0">
                <a:cs typeface="Arial" panose="020B0604020202020204" pitchFamily="34" charset="0"/>
              </a:rPr>
              <a:t>Commercial IRB Process</a:t>
            </a:r>
            <a:br>
              <a:rPr lang="en-US"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0C3C29F-D237-4802-A72F-9F3103CB83B5}"/>
              </a:ext>
            </a:extLst>
          </p:cNvPr>
          <p:cNvSpPr>
            <a:spLocks noGrp="1"/>
          </p:cNvSpPr>
          <p:nvPr>
            <p:ph idx="1"/>
          </p:nvPr>
        </p:nvSpPr>
        <p:spPr>
          <a:xfrm>
            <a:off x="457200" y="1333743"/>
            <a:ext cx="8229600" cy="4190513"/>
          </a:xfrm>
        </p:spPr>
        <p:txBody>
          <a:bodyPr>
            <a:normAutofit lnSpcReduction="10000"/>
          </a:bodyPr>
          <a:lstStyle/>
          <a:p>
            <a:pPr marL="0" lvl="0" indent="0" algn="ctr">
              <a:spcBef>
                <a:spcPts val="0"/>
              </a:spcBef>
              <a:buNone/>
            </a:pPr>
            <a:endParaRPr lang="en-US" sz="1800" dirty="0">
              <a:solidFill>
                <a:prstClr val="black"/>
              </a:solidFill>
              <a:cs typeface="Arial" panose="020B0604020202020204" pitchFamily="34" charset="0"/>
            </a:endParaRPr>
          </a:p>
          <a:p>
            <a:pPr marL="257175" lvl="0" indent="-257175">
              <a:spcBef>
                <a:spcPts val="0"/>
              </a:spcBef>
              <a:buFont typeface="Arial" panose="020B0604020202020204" pitchFamily="34" charset="0"/>
              <a:buChar char="•"/>
            </a:pPr>
            <a:r>
              <a:rPr lang="en-US" b="1" dirty="0">
                <a:solidFill>
                  <a:prstClr val="black"/>
                </a:solidFill>
                <a:cs typeface="Arial" panose="020B0604020202020204" pitchFamily="34" charset="0"/>
              </a:rPr>
              <a:t>Each investigator</a:t>
            </a:r>
          </a:p>
          <a:p>
            <a:pPr marL="657225" lvl="1" indent="-257175">
              <a:spcBef>
                <a:spcPts val="0"/>
              </a:spcBef>
              <a:buFont typeface="Arial" panose="020B0604020202020204" pitchFamily="34" charset="0"/>
              <a:buChar char="•"/>
            </a:pPr>
            <a:r>
              <a:rPr lang="en-US" sz="2000" dirty="0">
                <a:solidFill>
                  <a:prstClr val="black"/>
                </a:solidFill>
                <a:cs typeface="Arial" panose="020B0604020202020204" pitchFamily="34" charset="0"/>
              </a:rPr>
              <a:t>Establish an account on the WIRB and/or Advarra system</a:t>
            </a:r>
          </a:p>
          <a:p>
            <a:pPr marL="257175" lvl="0" indent="-257175">
              <a:spcBef>
                <a:spcPts val="0"/>
              </a:spcBef>
              <a:buFont typeface="Arial" panose="020B0604020202020204" pitchFamily="34" charset="0"/>
              <a:buChar char="•"/>
            </a:pPr>
            <a:r>
              <a:rPr lang="en-US" b="1" dirty="0">
                <a:solidFill>
                  <a:prstClr val="black"/>
                </a:solidFill>
                <a:cs typeface="Arial" panose="020B0604020202020204" pitchFamily="34" charset="0"/>
              </a:rPr>
              <a:t>Informed Consent Form / HIPAA Authorization </a:t>
            </a:r>
          </a:p>
          <a:p>
            <a:pPr marL="600075" lvl="1" indent="-257175">
              <a:spcBef>
                <a:spcPts val="0"/>
              </a:spcBef>
              <a:buFont typeface="Arial" panose="020B0604020202020204" pitchFamily="34" charset="0"/>
              <a:buChar char="•"/>
            </a:pPr>
            <a:r>
              <a:rPr lang="en-US" sz="2000" dirty="0">
                <a:solidFill>
                  <a:prstClr val="black"/>
                </a:solidFill>
                <a:cs typeface="Arial" panose="020B0604020202020204" pitchFamily="34" charset="0"/>
              </a:rPr>
              <a:t>Commercial IRB Consent Form template / HIPAA Authorization Combined with Local Context included  </a:t>
            </a:r>
            <a:r>
              <a:rPr lang="en-US" sz="2000" b="1" dirty="0">
                <a:solidFill>
                  <a:srgbClr val="FF0000"/>
                </a:solidFill>
                <a:cs typeface="Arial" panose="020B0604020202020204" pitchFamily="34" charset="0"/>
              </a:rPr>
              <a:t>OR</a:t>
            </a:r>
            <a:r>
              <a:rPr lang="en-US" sz="2000" dirty="0">
                <a:solidFill>
                  <a:prstClr val="black"/>
                </a:solidFill>
                <a:cs typeface="Arial" panose="020B0604020202020204" pitchFamily="34" charset="0"/>
              </a:rPr>
              <a:t>  Commercial IRB Consent Form with Local Context included and separate HIPAA Authorization (VHA Form 10-0493)</a:t>
            </a:r>
          </a:p>
          <a:p>
            <a:pPr marL="1000125" lvl="2" indent="-257175">
              <a:spcBef>
                <a:spcPts val="0"/>
              </a:spcBef>
              <a:buFont typeface="Arial" panose="020B0604020202020204" pitchFamily="34" charset="0"/>
              <a:buChar char="•"/>
            </a:pPr>
            <a:r>
              <a:rPr lang="en-US" sz="2000" dirty="0">
                <a:solidFill>
                  <a:prstClr val="black"/>
                </a:solidFill>
                <a:cs typeface="Arial" panose="020B0604020202020204" pitchFamily="34" charset="0"/>
              </a:rPr>
              <a:t>Template language required issued by ORD to sites</a:t>
            </a:r>
          </a:p>
          <a:p>
            <a:pPr marL="1000125" lvl="2" indent="-257175">
              <a:spcBef>
                <a:spcPts val="0"/>
              </a:spcBef>
              <a:buFont typeface="Arial" panose="020B0604020202020204" pitchFamily="34" charset="0"/>
              <a:buChar char="•"/>
            </a:pPr>
            <a:r>
              <a:rPr lang="en-US" sz="2000" dirty="0">
                <a:solidFill>
                  <a:prstClr val="black"/>
                </a:solidFill>
                <a:cs typeface="Arial" panose="020B0604020202020204" pitchFamily="34" charset="0"/>
              </a:rPr>
              <a:t>Commercial IRBs also have the template language </a:t>
            </a:r>
          </a:p>
          <a:p>
            <a:pPr marL="0" lvl="0" indent="0">
              <a:spcBef>
                <a:spcPts val="0"/>
              </a:spcBef>
              <a:buNone/>
            </a:pPr>
            <a:endParaRPr lang="en-US" sz="2000" dirty="0">
              <a:solidFill>
                <a:prstClr val="black"/>
              </a:solidFill>
              <a:cs typeface="Arial" panose="020B0604020202020204" pitchFamily="34" charset="0"/>
            </a:endParaRPr>
          </a:p>
          <a:p>
            <a:pPr marL="257175" lvl="0" indent="-257175">
              <a:spcBef>
                <a:spcPts val="0"/>
              </a:spcBef>
              <a:buFont typeface="Arial" panose="020B0604020202020204" pitchFamily="34" charset="0"/>
              <a:buChar char="•"/>
            </a:pPr>
            <a:r>
              <a:rPr lang="en-US" b="1" dirty="0">
                <a:solidFill>
                  <a:prstClr val="black"/>
                </a:solidFill>
                <a:cs typeface="Arial" panose="020B0604020202020204" pitchFamily="34" charset="0"/>
              </a:rPr>
              <a:t>VHA Endorsement Letter per facility study</a:t>
            </a:r>
          </a:p>
          <a:p>
            <a:pPr marL="600075" lvl="1" indent="-257175">
              <a:spcBef>
                <a:spcPts val="0"/>
              </a:spcBef>
              <a:buFont typeface="Arial" panose="020B0604020202020204" pitchFamily="34" charset="0"/>
              <a:buChar char="•"/>
            </a:pPr>
            <a:r>
              <a:rPr lang="en-US" sz="2000" dirty="0">
                <a:solidFill>
                  <a:prstClr val="black"/>
                </a:solidFill>
                <a:cs typeface="Arial" panose="020B0604020202020204" pitchFamily="34" charset="0"/>
              </a:rPr>
              <a:t>Endorsement Letter template can be found on the ORD Website: </a:t>
            </a:r>
            <a:r>
              <a:rPr lang="en-US" sz="2000" dirty="0">
                <a:solidFill>
                  <a:prstClr val="black"/>
                </a:solidFill>
                <a:cs typeface="Arial" panose="020B0604020202020204" pitchFamily="34" charset="0"/>
                <a:hlinkClick r:id="rId2">
                  <a:extLst>
                    <a:ext uri="{A12FA001-AC4F-418D-AE19-62706E023703}">
                      <ahyp:hlinkClr xmlns:ahyp="http://schemas.microsoft.com/office/drawing/2018/hyperlinkcolor" val="tx"/>
                    </a:ext>
                  </a:extLst>
                </a:hlinkClick>
              </a:rPr>
              <a:t>https://www.research.va.gov/programs/orppe/single_irb.cfm</a:t>
            </a:r>
            <a:r>
              <a:rPr lang="en-US" sz="2000" dirty="0">
                <a:solidFill>
                  <a:prstClr val="black"/>
                </a:solidFill>
                <a:cs typeface="Arial" panose="020B0604020202020204" pitchFamily="34" charset="0"/>
              </a:rPr>
              <a:t> </a:t>
            </a:r>
          </a:p>
          <a:p>
            <a:endParaRPr lang="en-US" dirty="0"/>
          </a:p>
        </p:txBody>
      </p:sp>
    </p:spTree>
    <p:extLst>
      <p:ext uri="{BB962C8B-B14F-4D97-AF65-F5344CB8AC3E}">
        <p14:creationId xmlns:p14="http://schemas.microsoft.com/office/powerpoint/2010/main" val="511652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29346F-F6AA-484B-9913-CC21DD28C30F}"/>
              </a:ext>
            </a:extLst>
          </p:cNvPr>
          <p:cNvGraphicFramePr>
            <a:graphicFrameLocks noGrp="1"/>
          </p:cNvGraphicFramePr>
          <p:nvPr>
            <p:extLst>
              <p:ext uri="{D42A27DB-BD31-4B8C-83A1-F6EECF244321}">
                <p14:modId xmlns:p14="http://schemas.microsoft.com/office/powerpoint/2010/main" val="3867321365"/>
              </p:ext>
            </p:extLst>
          </p:nvPr>
        </p:nvGraphicFramePr>
        <p:xfrm>
          <a:off x="146447" y="1545534"/>
          <a:ext cx="8851106" cy="5055539"/>
        </p:xfrm>
        <a:graphic>
          <a:graphicData uri="http://schemas.openxmlformats.org/drawingml/2006/table">
            <a:tbl>
              <a:tblPr>
                <a:tableStyleId>{5C22544A-7EE6-4342-B048-85BDC9FD1C3A}</a:tableStyleId>
              </a:tblPr>
              <a:tblGrid>
                <a:gridCol w="2040962">
                  <a:extLst>
                    <a:ext uri="{9D8B030D-6E8A-4147-A177-3AD203B41FA5}">
                      <a16:colId xmlns:a16="http://schemas.microsoft.com/office/drawing/2014/main" val="1538009259"/>
                    </a:ext>
                  </a:extLst>
                </a:gridCol>
                <a:gridCol w="2009690">
                  <a:extLst>
                    <a:ext uri="{9D8B030D-6E8A-4147-A177-3AD203B41FA5}">
                      <a16:colId xmlns:a16="http://schemas.microsoft.com/office/drawing/2014/main" val="649375983"/>
                    </a:ext>
                  </a:extLst>
                </a:gridCol>
                <a:gridCol w="4800454">
                  <a:extLst>
                    <a:ext uri="{9D8B030D-6E8A-4147-A177-3AD203B41FA5}">
                      <a16:colId xmlns:a16="http://schemas.microsoft.com/office/drawing/2014/main" val="663505195"/>
                    </a:ext>
                  </a:extLst>
                </a:gridCol>
              </a:tblGrid>
              <a:tr h="969144">
                <a:tc>
                  <a:txBody>
                    <a:bodyPr/>
                    <a:lstStyle/>
                    <a:p>
                      <a:pPr algn="ctr" fontAlgn="t"/>
                      <a:r>
                        <a:rPr lang="en-US" sz="1800" b="1" u="none" strike="noStrike" dirty="0">
                          <a:effectLst/>
                          <a:latin typeface="+mn-lt"/>
                        </a:rPr>
                        <a:t>VA Facilities </a:t>
                      </a:r>
                      <a:endParaRPr lang="en-US" sz="1800" b="1" i="0" u="none" strike="noStrike" dirty="0">
                        <a:solidFill>
                          <a:srgbClr val="000000"/>
                        </a:solidFill>
                        <a:effectLst/>
                        <a:latin typeface="+mn-lt"/>
                      </a:endParaRPr>
                    </a:p>
                  </a:txBody>
                  <a:tcPr marL="3971" marR="3971" marT="3971" marB="0">
                    <a:solidFill>
                      <a:schemeClr val="accent6">
                        <a:lumMod val="60000"/>
                        <a:lumOff val="40000"/>
                      </a:schemeClr>
                    </a:solidFill>
                  </a:tcPr>
                </a:tc>
                <a:tc>
                  <a:txBody>
                    <a:bodyPr/>
                    <a:lstStyle/>
                    <a:p>
                      <a:pPr algn="ctr" fontAlgn="t"/>
                      <a:r>
                        <a:rPr lang="en-US" sz="1800" b="1" u="none" strike="noStrike" dirty="0">
                          <a:effectLst/>
                          <a:latin typeface="+mn-lt"/>
                        </a:rPr>
                        <a:t>Advarra Reliance Status (SOPs/FWA status may vary for those as Complete)</a:t>
                      </a:r>
                      <a:endParaRPr lang="en-US" sz="1800" b="1" i="0" u="none" strike="noStrike" dirty="0">
                        <a:solidFill>
                          <a:srgbClr val="000000"/>
                        </a:solidFill>
                        <a:effectLst/>
                        <a:latin typeface="+mn-lt"/>
                      </a:endParaRPr>
                    </a:p>
                  </a:txBody>
                  <a:tcPr marL="3971" marR="3971" marT="3971" marB="0">
                    <a:solidFill>
                      <a:schemeClr val="accent6">
                        <a:lumMod val="60000"/>
                        <a:lumOff val="40000"/>
                      </a:schemeClr>
                    </a:solidFill>
                  </a:tcPr>
                </a:tc>
                <a:tc>
                  <a:txBody>
                    <a:bodyPr/>
                    <a:lstStyle/>
                    <a:p>
                      <a:pPr algn="ctr" fontAlgn="t"/>
                      <a:r>
                        <a:rPr lang="en-US" sz="1800" b="1" u="none" strike="noStrike" dirty="0">
                          <a:effectLst/>
                          <a:latin typeface="+mn-lt"/>
                        </a:rPr>
                        <a:t>VA Facility Commercial IRB Liaisons </a:t>
                      </a:r>
                      <a:endParaRPr lang="en-US" sz="1800" b="1" i="0" u="none" strike="noStrike" dirty="0">
                        <a:solidFill>
                          <a:srgbClr val="000000"/>
                        </a:solidFill>
                        <a:effectLst/>
                        <a:latin typeface="+mn-lt"/>
                      </a:endParaRPr>
                    </a:p>
                  </a:txBody>
                  <a:tcPr marL="3971" marR="3971" marT="3971" marB="0">
                    <a:solidFill>
                      <a:schemeClr val="accent6">
                        <a:lumMod val="60000"/>
                        <a:lumOff val="40000"/>
                      </a:schemeClr>
                    </a:solidFill>
                  </a:tcPr>
                </a:tc>
                <a:extLst>
                  <a:ext uri="{0D108BD9-81ED-4DB2-BD59-A6C34878D82A}">
                    <a16:rowId xmlns:a16="http://schemas.microsoft.com/office/drawing/2014/main" val="3585713196"/>
                  </a:ext>
                </a:extLst>
              </a:tr>
              <a:tr h="582605">
                <a:tc>
                  <a:txBody>
                    <a:bodyPr/>
                    <a:lstStyle/>
                    <a:p>
                      <a:pPr algn="l" fontAlgn="b"/>
                      <a:r>
                        <a:rPr lang="en-US" sz="1800" u="none" strike="noStrike" dirty="0">
                          <a:effectLst/>
                          <a:latin typeface="+mn-lt"/>
                        </a:rPr>
                        <a:t>Greater Los Angeles</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t"/>
                      <a:r>
                        <a:rPr lang="en-US" sz="1800" u="none" strike="noStrike" dirty="0">
                          <a:effectLst/>
                          <a:latin typeface="+mn-lt"/>
                        </a:rPr>
                        <a:t>Dr. Elizabeth Corey, (Elizabeth.Corey@va.gov) and Ms. Margaret Roch, (Margaret.Roch@va.gov) </a:t>
                      </a:r>
                      <a:endParaRPr lang="en-US" sz="1800" b="0" i="0" u="none" strike="noStrike" dirty="0">
                        <a:solidFill>
                          <a:srgbClr val="000000"/>
                        </a:solidFill>
                        <a:effectLst/>
                        <a:latin typeface="+mn-lt"/>
                      </a:endParaRPr>
                    </a:p>
                  </a:txBody>
                  <a:tcPr marL="3971" marR="3971" marT="3971" marB="0"/>
                </a:tc>
                <a:extLst>
                  <a:ext uri="{0D108BD9-81ED-4DB2-BD59-A6C34878D82A}">
                    <a16:rowId xmlns:a16="http://schemas.microsoft.com/office/drawing/2014/main" val="1621728225"/>
                  </a:ext>
                </a:extLst>
              </a:tr>
              <a:tr h="582605">
                <a:tc>
                  <a:txBody>
                    <a:bodyPr/>
                    <a:lstStyle/>
                    <a:p>
                      <a:pPr algn="l" fontAlgn="b"/>
                      <a:r>
                        <a:rPr lang="en-US" sz="1800" u="none" strike="noStrike" dirty="0">
                          <a:effectLst/>
                          <a:latin typeface="+mn-lt"/>
                        </a:rPr>
                        <a:t>San Francisco</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t"/>
                      <a:r>
                        <a:rPr lang="en-US" sz="1800" u="none" strike="noStrike" dirty="0">
                          <a:effectLst/>
                          <a:latin typeface="+mn-lt"/>
                        </a:rPr>
                        <a:t>Mr. Gregory Green, (Gregory.Green@va.gov) and Ms. Jennifer Ransom, (Jennifer.Ransom@va.gov)</a:t>
                      </a:r>
                      <a:endParaRPr lang="en-US" sz="1800" b="0" i="0" u="none" strike="noStrike" dirty="0">
                        <a:solidFill>
                          <a:srgbClr val="000000"/>
                        </a:solidFill>
                        <a:effectLst/>
                        <a:latin typeface="+mn-lt"/>
                      </a:endParaRPr>
                    </a:p>
                  </a:txBody>
                  <a:tcPr marL="3971" marR="3971" marT="3971" marB="0"/>
                </a:tc>
                <a:extLst>
                  <a:ext uri="{0D108BD9-81ED-4DB2-BD59-A6C34878D82A}">
                    <a16:rowId xmlns:a16="http://schemas.microsoft.com/office/drawing/2014/main" val="1395391644"/>
                  </a:ext>
                </a:extLst>
              </a:tr>
              <a:tr h="415451">
                <a:tc>
                  <a:txBody>
                    <a:bodyPr/>
                    <a:lstStyle/>
                    <a:p>
                      <a:pPr algn="l" fontAlgn="b"/>
                      <a:r>
                        <a:rPr lang="en-US" sz="1800" u="none" strike="noStrike" dirty="0">
                          <a:effectLst/>
                          <a:latin typeface="+mn-lt"/>
                        </a:rPr>
                        <a:t>Miami</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Mr. Luis Gonzalez, (Luis.Gonzalez2@va.gov) and Dr. Minh Tran, (Minh.Tran@va.gov)</a:t>
                      </a:r>
                      <a:endParaRPr lang="en-US" sz="1800" b="0" i="0" u="none" strike="noStrike" dirty="0">
                        <a:solidFill>
                          <a:srgbClr val="000000"/>
                        </a:solidFill>
                        <a:effectLst/>
                        <a:latin typeface="+mn-lt"/>
                      </a:endParaRPr>
                    </a:p>
                  </a:txBody>
                  <a:tcPr marL="3971" marR="3971" marT="3971" marB="0" anchor="b"/>
                </a:tc>
                <a:extLst>
                  <a:ext uri="{0D108BD9-81ED-4DB2-BD59-A6C34878D82A}">
                    <a16:rowId xmlns:a16="http://schemas.microsoft.com/office/drawing/2014/main" val="379568590"/>
                  </a:ext>
                </a:extLst>
              </a:tr>
              <a:tr h="582605">
                <a:tc>
                  <a:txBody>
                    <a:bodyPr/>
                    <a:lstStyle/>
                    <a:p>
                      <a:pPr algn="l" fontAlgn="b"/>
                      <a:r>
                        <a:rPr lang="en-US" sz="1800" u="none" strike="noStrike" dirty="0">
                          <a:effectLst/>
                          <a:latin typeface="+mn-lt"/>
                        </a:rPr>
                        <a:t>San Antonio</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Mr. Cutberto Santana, (Cutberto.Santana@va.gov) and Dr. Polly Noel, (Polly.Noel@va.gov)</a:t>
                      </a:r>
                      <a:endParaRPr lang="en-US" sz="1800" b="0" i="0" u="none" strike="noStrike" dirty="0">
                        <a:solidFill>
                          <a:srgbClr val="000000"/>
                        </a:solidFill>
                        <a:effectLst/>
                        <a:latin typeface="+mn-lt"/>
                      </a:endParaRPr>
                    </a:p>
                  </a:txBody>
                  <a:tcPr marL="3971" marR="3971" marT="3971" marB="0" anchor="b"/>
                </a:tc>
                <a:extLst>
                  <a:ext uri="{0D108BD9-81ED-4DB2-BD59-A6C34878D82A}">
                    <a16:rowId xmlns:a16="http://schemas.microsoft.com/office/drawing/2014/main" val="3137238997"/>
                  </a:ext>
                </a:extLst>
              </a:tr>
              <a:tr h="582605">
                <a:tc>
                  <a:txBody>
                    <a:bodyPr/>
                    <a:lstStyle/>
                    <a:p>
                      <a:pPr algn="l" fontAlgn="b"/>
                      <a:r>
                        <a:rPr lang="en-US" sz="1800" u="none" strike="noStrike" dirty="0">
                          <a:effectLst/>
                          <a:latin typeface="+mn-lt"/>
                        </a:rPr>
                        <a:t>Bay Pines</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t"/>
                      <a:r>
                        <a:rPr lang="en-US" sz="1800" u="none" strike="noStrike" dirty="0">
                          <a:effectLst/>
                          <a:latin typeface="+mn-lt"/>
                        </a:rPr>
                        <a:t>Mr. James A. </a:t>
                      </a:r>
                      <a:r>
                        <a:rPr lang="en-US" sz="1800" kern="1200" dirty="0">
                          <a:solidFill>
                            <a:schemeClr val="dk1"/>
                          </a:solidFill>
                          <a:effectLst/>
                          <a:latin typeface="+mn-lt"/>
                          <a:ea typeface="+mn-ea"/>
                          <a:cs typeface="+mn-cs"/>
                        </a:rPr>
                        <a:t>Blankenship</a:t>
                      </a:r>
                      <a:r>
                        <a:rPr lang="en-US" sz="1800" u="none" strike="noStrike" dirty="0">
                          <a:effectLst/>
                          <a:latin typeface="+mn-lt"/>
                        </a:rPr>
                        <a:t>, (James.Blankenship1@va.gov) and Ms. Whitney A. Ratliff, (whitney.ratliff@va.gov)</a:t>
                      </a:r>
                      <a:endParaRPr lang="en-US" sz="1800" b="0" i="0" u="none" strike="noStrike" dirty="0">
                        <a:solidFill>
                          <a:srgbClr val="000000"/>
                        </a:solidFill>
                        <a:effectLst/>
                        <a:latin typeface="+mn-lt"/>
                      </a:endParaRPr>
                    </a:p>
                  </a:txBody>
                  <a:tcPr marL="3971" marR="3971" marT="3971" marB="0"/>
                </a:tc>
                <a:extLst>
                  <a:ext uri="{0D108BD9-81ED-4DB2-BD59-A6C34878D82A}">
                    <a16:rowId xmlns:a16="http://schemas.microsoft.com/office/drawing/2014/main" val="131177907"/>
                  </a:ext>
                </a:extLst>
              </a:tr>
              <a:tr h="568729">
                <a:tc>
                  <a:txBody>
                    <a:bodyPr/>
                    <a:lstStyle/>
                    <a:p>
                      <a:pPr algn="l" fontAlgn="b"/>
                      <a:r>
                        <a:rPr lang="en-US" sz="1800" u="none" strike="noStrike" dirty="0">
                          <a:effectLst/>
                          <a:latin typeface="+mn-lt"/>
                        </a:rPr>
                        <a:t>Phoenix</a:t>
                      </a:r>
                      <a:endParaRPr lang="en-US" sz="1800" b="0" i="0" u="none" strike="noStrike" dirty="0">
                        <a:solidFill>
                          <a:srgbClr val="000000"/>
                        </a:solidFill>
                        <a:effectLst/>
                        <a:latin typeface="+mn-lt"/>
                      </a:endParaRPr>
                    </a:p>
                  </a:txBody>
                  <a:tcPr marL="3971" marR="3971" marT="3971" marB="0" anchor="b"/>
                </a:tc>
                <a:tc>
                  <a:txBody>
                    <a:bodyPr/>
                    <a:lstStyle/>
                    <a:p>
                      <a:pPr algn="l" fontAlgn="b"/>
                      <a:r>
                        <a:rPr lang="en-US" sz="1800" u="none" strike="noStrike" dirty="0">
                          <a:effectLst/>
                          <a:latin typeface="+mn-lt"/>
                        </a:rPr>
                        <a:t>Complete</a:t>
                      </a:r>
                      <a:endParaRPr lang="en-US" sz="1800" b="0" i="0" u="none" strike="noStrike" dirty="0">
                        <a:solidFill>
                          <a:srgbClr val="000000"/>
                        </a:solidFill>
                        <a:effectLst/>
                        <a:latin typeface="+mn-lt"/>
                      </a:endParaRPr>
                    </a:p>
                  </a:txBody>
                  <a:tcPr marL="3971" marR="3971" marT="3971" marB="0" anchor="b"/>
                </a:tc>
                <a:tc>
                  <a:txBody>
                    <a:bodyPr/>
                    <a:lstStyle/>
                    <a:p>
                      <a:pPr algn="l" fontAlgn="t"/>
                      <a:r>
                        <a:rPr lang="pt-BR" sz="1800" u="none" strike="noStrike" dirty="0">
                          <a:effectLst/>
                          <a:latin typeface="+mn-lt"/>
                        </a:rPr>
                        <a:t>Ms. Angela Kuramoto, (Angela.Kuramoto@va.gov)    and Ms. Providencia Morales (Providencia.Morales@va.gov)</a:t>
                      </a:r>
                      <a:endParaRPr lang="pt-BR" sz="1800" b="0" i="0" u="none" strike="noStrike" dirty="0">
                        <a:solidFill>
                          <a:srgbClr val="000000"/>
                        </a:solidFill>
                        <a:effectLst/>
                        <a:latin typeface="+mn-lt"/>
                      </a:endParaRPr>
                    </a:p>
                  </a:txBody>
                  <a:tcPr marL="3971" marR="3971" marT="3971" marB="0"/>
                </a:tc>
                <a:extLst>
                  <a:ext uri="{0D108BD9-81ED-4DB2-BD59-A6C34878D82A}">
                    <a16:rowId xmlns:a16="http://schemas.microsoft.com/office/drawing/2014/main" val="2436327479"/>
                  </a:ext>
                </a:extLst>
              </a:tr>
            </a:tbl>
          </a:graphicData>
        </a:graphic>
      </p:graphicFrame>
      <p:sp>
        <p:nvSpPr>
          <p:cNvPr id="5" name="TextBox 4">
            <a:extLst>
              <a:ext uri="{FF2B5EF4-FFF2-40B4-BE49-F238E27FC236}">
                <a16:creationId xmlns:a16="http://schemas.microsoft.com/office/drawing/2014/main" id="{1E21C07D-6AD5-40E6-B174-D95E2BD0A21C}"/>
              </a:ext>
            </a:extLst>
          </p:cNvPr>
          <p:cNvSpPr txBox="1"/>
          <p:nvPr/>
        </p:nvSpPr>
        <p:spPr>
          <a:xfrm>
            <a:off x="1693070" y="428648"/>
            <a:ext cx="5450681" cy="461665"/>
          </a:xfrm>
          <a:prstGeom prst="rect">
            <a:avLst/>
          </a:prstGeom>
          <a:noFill/>
        </p:spPr>
        <p:txBody>
          <a:bodyPr wrap="square" rtlCol="0">
            <a:spAutoFit/>
          </a:bodyPr>
          <a:lstStyle/>
          <a:p>
            <a:pPr algn="ctr"/>
            <a:r>
              <a:rPr lang="en-US" sz="2400" b="1" dirty="0"/>
              <a:t>ACTIV-3 VA PARTICIPATING SITES</a:t>
            </a:r>
          </a:p>
        </p:txBody>
      </p:sp>
      <p:sp>
        <p:nvSpPr>
          <p:cNvPr id="2" name="TextBox 1">
            <a:extLst>
              <a:ext uri="{FF2B5EF4-FFF2-40B4-BE49-F238E27FC236}">
                <a16:creationId xmlns:a16="http://schemas.microsoft.com/office/drawing/2014/main" id="{55FAAF3B-CB74-4FA8-8E1E-F979E0015901}"/>
              </a:ext>
            </a:extLst>
          </p:cNvPr>
          <p:cNvSpPr txBox="1"/>
          <p:nvPr/>
        </p:nvSpPr>
        <p:spPr>
          <a:xfrm>
            <a:off x="8544393" y="6601073"/>
            <a:ext cx="453160" cy="276999"/>
          </a:xfrm>
          <a:prstGeom prst="rect">
            <a:avLst/>
          </a:prstGeom>
          <a:noFill/>
        </p:spPr>
        <p:txBody>
          <a:bodyPr wrap="square" rtlCol="0">
            <a:spAutoFit/>
          </a:bodyPr>
          <a:lstStyle/>
          <a:p>
            <a:fld id="{1012C3F9-B4C0-41C2-B5E9-2EA8E7F9EBFD}" type="slidenum">
              <a:rPr lang="en-US" sz="1200" smtClean="0"/>
              <a:t>36</a:t>
            </a:fld>
            <a:endParaRPr lang="en-US" sz="1200" dirty="0"/>
          </a:p>
        </p:txBody>
      </p:sp>
    </p:spTree>
    <p:extLst>
      <p:ext uri="{BB962C8B-B14F-4D97-AF65-F5344CB8AC3E}">
        <p14:creationId xmlns:p14="http://schemas.microsoft.com/office/powerpoint/2010/main" val="210820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C0FDC59-009D-4CC0-AF71-1A35358EEC10}"/>
              </a:ext>
            </a:extLst>
          </p:cNvPr>
          <p:cNvGraphicFramePr>
            <a:graphicFrameLocks noGrp="1"/>
          </p:cNvGraphicFramePr>
          <p:nvPr>
            <p:extLst>
              <p:ext uri="{D42A27DB-BD31-4B8C-83A1-F6EECF244321}">
                <p14:modId xmlns:p14="http://schemas.microsoft.com/office/powerpoint/2010/main" val="1224369061"/>
              </p:ext>
            </p:extLst>
          </p:nvPr>
        </p:nvGraphicFramePr>
        <p:xfrm>
          <a:off x="96441" y="437465"/>
          <a:ext cx="8951118" cy="6049063"/>
        </p:xfrm>
        <a:graphic>
          <a:graphicData uri="http://schemas.openxmlformats.org/drawingml/2006/table">
            <a:tbl>
              <a:tblPr>
                <a:tableStyleId>{5C22544A-7EE6-4342-B048-85BDC9FD1C3A}</a:tableStyleId>
              </a:tblPr>
              <a:tblGrid>
                <a:gridCol w="2074039">
                  <a:extLst>
                    <a:ext uri="{9D8B030D-6E8A-4147-A177-3AD203B41FA5}">
                      <a16:colId xmlns:a16="http://schemas.microsoft.com/office/drawing/2014/main" val="2714261924"/>
                    </a:ext>
                  </a:extLst>
                </a:gridCol>
                <a:gridCol w="2044333">
                  <a:extLst>
                    <a:ext uri="{9D8B030D-6E8A-4147-A177-3AD203B41FA5}">
                      <a16:colId xmlns:a16="http://schemas.microsoft.com/office/drawing/2014/main" val="2446022578"/>
                    </a:ext>
                  </a:extLst>
                </a:gridCol>
                <a:gridCol w="4832746">
                  <a:extLst>
                    <a:ext uri="{9D8B030D-6E8A-4147-A177-3AD203B41FA5}">
                      <a16:colId xmlns:a16="http://schemas.microsoft.com/office/drawing/2014/main" val="3234990138"/>
                    </a:ext>
                  </a:extLst>
                </a:gridCol>
              </a:tblGrid>
              <a:tr h="870168">
                <a:tc>
                  <a:txBody>
                    <a:bodyPr/>
                    <a:lstStyle/>
                    <a:p>
                      <a:pPr algn="ctr" fontAlgn="t"/>
                      <a:r>
                        <a:rPr lang="en-US" sz="1800" b="1" u="none" strike="noStrike" dirty="0">
                          <a:effectLst/>
                        </a:rPr>
                        <a:t>VA Facility Name</a:t>
                      </a:r>
                      <a:endParaRPr lang="en-US" sz="1800" b="1" i="0" u="none" strike="noStrike" dirty="0">
                        <a:solidFill>
                          <a:srgbClr val="000000"/>
                        </a:solidFill>
                        <a:effectLst/>
                        <a:latin typeface="Calibri" panose="020F0502020204030204" pitchFamily="34" charset="0"/>
                      </a:endParaRPr>
                    </a:p>
                  </a:txBody>
                  <a:tcPr marL="2607" marR="2607" marT="2607" marB="0">
                    <a:solidFill>
                      <a:schemeClr val="accent6">
                        <a:lumMod val="60000"/>
                        <a:lumOff val="40000"/>
                      </a:schemeClr>
                    </a:solidFill>
                  </a:tcPr>
                </a:tc>
                <a:tc>
                  <a:txBody>
                    <a:bodyPr/>
                    <a:lstStyle/>
                    <a:p>
                      <a:pPr algn="ctr" fontAlgn="t"/>
                      <a:r>
                        <a:rPr lang="en-US" sz="1800" b="1" u="none" strike="noStrike" dirty="0">
                          <a:effectLst/>
                        </a:rPr>
                        <a:t>WIRB Reliance Status (SOPs/FWA status may vary)</a:t>
                      </a:r>
                      <a:endParaRPr lang="en-US" sz="1800" b="1" i="0" u="none" strike="noStrike" dirty="0">
                        <a:solidFill>
                          <a:srgbClr val="000000"/>
                        </a:solidFill>
                        <a:effectLst/>
                        <a:latin typeface="Calibri" panose="020F0502020204030204" pitchFamily="34" charset="0"/>
                      </a:endParaRPr>
                    </a:p>
                  </a:txBody>
                  <a:tcPr marL="2607" marR="2607" marT="2607" marB="0">
                    <a:solidFill>
                      <a:schemeClr val="accent6">
                        <a:lumMod val="60000"/>
                        <a:lumOff val="40000"/>
                      </a:schemeClr>
                    </a:solidFill>
                  </a:tcPr>
                </a:tc>
                <a:tc>
                  <a:txBody>
                    <a:bodyPr/>
                    <a:lstStyle/>
                    <a:p>
                      <a:pPr algn="ctr" fontAlgn="t"/>
                      <a:r>
                        <a:rPr lang="en-US" sz="1800" b="1" u="none" strike="noStrike" dirty="0">
                          <a:effectLst/>
                        </a:rPr>
                        <a:t>VA Commercial IRB Facility Liaisons </a:t>
                      </a:r>
                      <a:endParaRPr lang="en-US" sz="1800" b="1" i="0" u="none" strike="noStrike" dirty="0">
                        <a:solidFill>
                          <a:srgbClr val="000000"/>
                        </a:solidFill>
                        <a:effectLst/>
                        <a:latin typeface="Calibri" panose="020F0502020204030204" pitchFamily="34" charset="0"/>
                      </a:endParaRPr>
                    </a:p>
                  </a:txBody>
                  <a:tcPr marL="2607" marR="2607" marT="2607" marB="0">
                    <a:solidFill>
                      <a:schemeClr val="accent6">
                        <a:lumMod val="60000"/>
                        <a:lumOff val="40000"/>
                      </a:schemeClr>
                    </a:solidFill>
                  </a:tcPr>
                </a:tc>
                <a:extLst>
                  <a:ext uri="{0D108BD9-81ED-4DB2-BD59-A6C34878D82A}">
                    <a16:rowId xmlns:a16="http://schemas.microsoft.com/office/drawing/2014/main" val="166851394"/>
                  </a:ext>
                </a:extLst>
              </a:tr>
              <a:tr h="195508">
                <a:tc>
                  <a:txBody>
                    <a:bodyPr/>
                    <a:lstStyle/>
                    <a:p>
                      <a:pPr algn="l" fontAlgn="t"/>
                      <a:r>
                        <a:rPr lang="en-US" sz="1200" u="none" strike="noStrike" dirty="0">
                          <a:effectLst/>
                        </a:rPr>
                        <a:t>Atlanta VA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2"/>
                        </a:rPr>
                        <a:t>Ms. Jennifer Whelan, (Jennifer.Whelan@va.gov)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772069148"/>
                  </a:ext>
                </a:extLst>
              </a:tr>
              <a:tr h="295982">
                <a:tc>
                  <a:txBody>
                    <a:bodyPr/>
                    <a:lstStyle/>
                    <a:p>
                      <a:pPr algn="l" fontAlgn="t"/>
                      <a:r>
                        <a:rPr lang="en-US" sz="1200" u="none" strike="noStrike" dirty="0">
                          <a:effectLst/>
                        </a:rPr>
                        <a:t>Baltimore VA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3"/>
                        </a:rPr>
                        <a:t>Ms. Tina McGinley, (Tina.McGinley@va.gov)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400114027"/>
                  </a:ext>
                </a:extLst>
              </a:tr>
              <a:tr h="388268">
                <a:tc>
                  <a:txBody>
                    <a:bodyPr/>
                    <a:lstStyle/>
                    <a:p>
                      <a:pPr algn="l" fontAlgn="t"/>
                      <a:r>
                        <a:rPr lang="es-ES" sz="1200" u="none" strike="noStrike" dirty="0">
                          <a:effectLst/>
                        </a:rPr>
                        <a:t>Bay Pines VA Medical Center</a:t>
                      </a:r>
                      <a:endParaRPr lang="es-E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Mr. James A. </a:t>
                      </a:r>
                      <a:r>
                        <a:rPr lang="en-US" sz="1200" kern="1200" dirty="0">
                          <a:solidFill>
                            <a:schemeClr val="dk1"/>
                          </a:solidFill>
                          <a:effectLst/>
                          <a:latin typeface="+mn-lt"/>
                          <a:ea typeface="+mn-ea"/>
                          <a:cs typeface="+mn-cs"/>
                        </a:rPr>
                        <a:t>Blankenship</a:t>
                      </a:r>
                      <a:r>
                        <a:rPr lang="en-US" sz="1200" u="none" strike="noStrike" dirty="0">
                          <a:effectLst/>
                        </a:rPr>
                        <a:t>, (James.Blankenship1@va.gov) and Ms. Whitney A. Ratliff, (whitney.ratliff@va.gov)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1333624285"/>
                  </a:ext>
                </a:extLst>
              </a:tr>
              <a:tr h="388268">
                <a:tc>
                  <a:txBody>
                    <a:bodyPr/>
                    <a:lstStyle/>
                    <a:p>
                      <a:pPr algn="l" fontAlgn="t"/>
                      <a:r>
                        <a:rPr lang="sv-SE" sz="1200" u="none" strike="noStrike">
                          <a:effectLst/>
                        </a:rPr>
                        <a:t>Central Arkansas Veterans Healthcare System</a:t>
                      </a:r>
                      <a:endParaRPr lang="sv-SE" sz="1200" b="0" i="0" u="none" strike="noStrike">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Ms. Amy L. Lallier, (Amy.Lallier@va.gov)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33780217"/>
                  </a:ext>
                </a:extLst>
              </a:tr>
              <a:tr h="195508">
                <a:tc>
                  <a:txBody>
                    <a:bodyPr/>
                    <a:lstStyle/>
                    <a:p>
                      <a:pPr algn="l" fontAlgn="t"/>
                      <a:r>
                        <a:rPr lang="en-US" sz="1200" u="none" strike="noStrike" dirty="0">
                          <a:effectLst/>
                        </a:rPr>
                        <a:t>Durham VA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pl-PL" sz="1200" u="none" strike="noStrike" dirty="0">
                          <a:effectLst/>
                          <a:hlinkClick r:id="rId4"/>
                        </a:rPr>
                        <a:t>Ms. Stephanie Komoski, (Stephanie.Komoski@va.gov)</a:t>
                      </a:r>
                      <a:endParaRPr lang="pl-PL"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804101352"/>
                  </a:ext>
                </a:extLst>
              </a:tr>
              <a:tr h="388268">
                <a:tc>
                  <a:txBody>
                    <a:bodyPr/>
                    <a:lstStyle/>
                    <a:p>
                      <a:pPr algn="l" fontAlgn="t"/>
                      <a:r>
                        <a:rPr lang="da-DK" sz="1200" u="none" strike="noStrike">
                          <a:effectLst/>
                        </a:rPr>
                        <a:t>James A. Haley Veterans Hospital</a:t>
                      </a:r>
                      <a:endParaRPr lang="da-DK" sz="1200" b="0" i="0" u="none" strike="noStrike">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Mr. Stanley Pettermon (Stanley.Pettermon@va.gov) and Ms. Nicole Cadorette, (Nicole.Cadorette@va.gov)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2699290009"/>
                  </a:ext>
                </a:extLst>
              </a:tr>
              <a:tr h="295982">
                <a:tc>
                  <a:txBody>
                    <a:bodyPr/>
                    <a:lstStyle/>
                    <a:p>
                      <a:pPr algn="l" fontAlgn="t"/>
                      <a:r>
                        <a:rPr lang="it-IT" sz="1200" u="none" strike="noStrike">
                          <a:effectLst/>
                        </a:rPr>
                        <a:t>Jesse Brown VA Medical Center</a:t>
                      </a:r>
                      <a:endParaRPr lang="it-IT" sz="1200" b="0" i="0" u="none" strike="noStrike">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5"/>
                        </a:rPr>
                        <a:t>Ms. AnJelique Gerstein, (AnJelique.Gerstein@va.gov)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3057445362"/>
                  </a:ext>
                </a:extLst>
              </a:tr>
              <a:tr h="388268">
                <a:tc>
                  <a:txBody>
                    <a:bodyPr/>
                    <a:lstStyle/>
                    <a:p>
                      <a:pPr algn="l" fontAlgn="t"/>
                      <a:r>
                        <a:rPr lang="en-US" sz="1200" u="none" strike="noStrike" dirty="0">
                          <a:effectLst/>
                        </a:rPr>
                        <a:t>Michael E. DeBakey Veterans Affairs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6"/>
                        </a:rPr>
                        <a:t>Dr. Denise B. Naylor, (Denise.naylor@va.gov)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3839444891"/>
                  </a:ext>
                </a:extLst>
              </a:tr>
              <a:tr h="508743">
                <a:tc>
                  <a:txBody>
                    <a:bodyPr/>
                    <a:lstStyle/>
                    <a:p>
                      <a:pPr algn="l" fontAlgn="t"/>
                      <a:r>
                        <a:rPr lang="en-US" sz="1200" u="none" strike="noStrike" dirty="0">
                          <a:effectLst/>
                        </a:rPr>
                        <a:t>New Mexico Veteran Administration Health Care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7"/>
                        </a:rPr>
                        <a:t>Ms. Jill Baker, (Jill.Baker@va.gov)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4025505514"/>
                  </a:ext>
                </a:extLst>
              </a:tr>
              <a:tr h="388268">
                <a:tc>
                  <a:txBody>
                    <a:bodyPr/>
                    <a:lstStyle/>
                    <a:p>
                      <a:pPr algn="l" fontAlgn="t"/>
                      <a:r>
                        <a:rPr lang="en-US" sz="1200" u="none" strike="noStrike" dirty="0">
                          <a:effectLst/>
                        </a:rPr>
                        <a:t>Phoenix VA Health Care System</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pt-BR" sz="1200" u="none" strike="noStrike" dirty="0">
                          <a:effectLst/>
                        </a:rPr>
                        <a:t>Ms. Angela Kuramoto, (Angela.Kuramoto@va.gov) and Ms. Providencia Morales (Providencia.Morales@va.gov)</a:t>
                      </a:r>
                      <a:endParaRPr lang="pt-BR"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1076831525"/>
                  </a:ext>
                </a:extLst>
              </a:tr>
              <a:tr h="388268">
                <a:tc>
                  <a:txBody>
                    <a:bodyPr/>
                    <a:lstStyle/>
                    <a:p>
                      <a:pPr algn="l" fontAlgn="t"/>
                      <a:r>
                        <a:rPr lang="en-US" sz="1200" u="none" strike="noStrike" dirty="0">
                          <a:effectLst/>
                        </a:rPr>
                        <a:t>Salisbury VA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Mr. Nathan Bledsoe, (Nathan.Bledsoe@va.gov) and Ms. Amy Morris, (Amy.Morris3@va.gov) </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3779491279"/>
                  </a:ext>
                </a:extLst>
              </a:tr>
              <a:tr h="388268">
                <a:tc>
                  <a:txBody>
                    <a:bodyPr/>
                    <a:lstStyle/>
                    <a:p>
                      <a:pPr algn="l" fontAlgn="t"/>
                      <a:r>
                        <a:rPr lang="en-US" sz="1200" u="none" strike="noStrike" dirty="0">
                          <a:effectLst/>
                        </a:rPr>
                        <a:t>San Francisco Medical Center</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Mr. Gregory Green, (Gregory.Green@va.gov) and Ms. Jennifer Ransom, (Jennifer.Ransom@va.gov)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2716315778"/>
                  </a:ext>
                </a:extLst>
              </a:tr>
              <a:tr h="581028">
                <a:tc>
                  <a:txBody>
                    <a:bodyPr/>
                    <a:lstStyle/>
                    <a:p>
                      <a:pPr algn="l" fontAlgn="t"/>
                      <a:r>
                        <a:rPr lang="en-US" sz="1200" u="none" strike="noStrike" dirty="0">
                          <a:effectLst/>
                        </a:rPr>
                        <a:t>Southeast Louisiana Veterans Health Care System</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Mr. Richard Mirabelli, (Richard.Mirabelli2@va.gov), Ms. Stephanie Kleehammer, (skleeham@lavrec.org) and Mr. Clay (John) Randolph, (john.randolph@va.gov)   </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2993387273"/>
                  </a:ext>
                </a:extLst>
              </a:tr>
              <a:tr h="388268">
                <a:tc>
                  <a:txBody>
                    <a:bodyPr/>
                    <a:lstStyle/>
                    <a:p>
                      <a:pPr algn="l" fontAlgn="t"/>
                      <a:r>
                        <a:rPr lang="en-US" sz="1200" u="none" strike="noStrike" dirty="0">
                          <a:effectLst/>
                        </a:rPr>
                        <a:t>VA North Texas Healthcare System</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rPr>
                        <a:t>Complete</a:t>
                      </a:r>
                      <a:endParaRPr lang="en-US" sz="1200" b="0" i="0" u="none" strike="noStrike" dirty="0">
                        <a:solidFill>
                          <a:srgbClr val="000000"/>
                        </a:solidFill>
                        <a:effectLst/>
                        <a:latin typeface="Calibri" panose="020F0502020204030204" pitchFamily="34" charset="0"/>
                      </a:endParaRPr>
                    </a:p>
                  </a:txBody>
                  <a:tcPr marL="2607" marR="2607" marT="2607" marB="0"/>
                </a:tc>
                <a:tc>
                  <a:txBody>
                    <a:bodyPr/>
                    <a:lstStyle/>
                    <a:p>
                      <a:pPr algn="l" fontAlgn="t"/>
                      <a:r>
                        <a:rPr lang="en-US" sz="1200" u="none" strike="noStrike" dirty="0">
                          <a:effectLst/>
                          <a:hlinkClick r:id="rId8"/>
                        </a:rPr>
                        <a:t>Ms. Beth Davis, (Beth.davis@va.gov)</a:t>
                      </a:r>
                      <a:endParaRPr lang="en-US" sz="1200" b="0" i="0" u="none" strike="noStrike" dirty="0">
                        <a:solidFill>
                          <a:srgbClr val="000000"/>
                        </a:solidFill>
                        <a:effectLst/>
                        <a:latin typeface="Calibri" panose="020F0502020204030204" pitchFamily="34" charset="0"/>
                      </a:endParaRPr>
                    </a:p>
                  </a:txBody>
                  <a:tcPr marL="2607" marR="2607" marT="2607" marB="0"/>
                </a:tc>
                <a:extLst>
                  <a:ext uri="{0D108BD9-81ED-4DB2-BD59-A6C34878D82A}">
                    <a16:rowId xmlns:a16="http://schemas.microsoft.com/office/drawing/2014/main" val="4270478843"/>
                  </a:ext>
                </a:extLst>
              </a:tr>
            </a:tbl>
          </a:graphicData>
        </a:graphic>
      </p:graphicFrame>
      <p:sp>
        <p:nvSpPr>
          <p:cNvPr id="7" name="TextBox 6">
            <a:extLst>
              <a:ext uri="{FF2B5EF4-FFF2-40B4-BE49-F238E27FC236}">
                <a16:creationId xmlns:a16="http://schemas.microsoft.com/office/drawing/2014/main" id="{B7E078C8-AB09-4E57-BFA0-FCC91FA0E0B7}"/>
              </a:ext>
            </a:extLst>
          </p:cNvPr>
          <p:cNvSpPr txBox="1"/>
          <p:nvPr/>
        </p:nvSpPr>
        <p:spPr>
          <a:xfrm>
            <a:off x="1480542" y="37355"/>
            <a:ext cx="6182916" cy="400110"/>
          </a:xfrm>
          <a:prstGeom prst="rect">
            <a:avLst/>
          </a:prstGeom>
          <a:noFill/>
        </p:spPr>
        <p:txBody>
          <a:bodyPr wrap="square" rtlCol="0">
            <a:spAutoFit/>
          </a:bodyPr>
          <a:lstStyle/>
          <a:p>
            <a:pPr algn="ctr"/>
            <a:r>
              <a:rPr lang="en-US" sz="2000" b="1" dirty="0"/>
              <a:t>Janssen Study (projected sites 7/23/2020)</a:t>
            </a:r>
            <a:endParaRPr lang="en-US" sz="1500" b="1" dirty="0"/>
          </a:p>
        </p:txBody>
      </p:sp>
      <p:sp>
        <p:nvSpPr>
          <p:cNvPr id="2" name="TextBox 1">
            <a:extLst>
              <a:ext uri="{FF2B5EF4-FFF2-40B4-BE49-F238E27FC236}">
                <a16:creationId xmlns:a16="http://schemas.microsoft.com/office/drawing/2014/main" id="{0B00368F-9F02-4B36-941D-C619AA10DB7B}"/>
              </a:ext>
            </a:extLst>
          </p:cNvPr>
          <p:cNvSpPr txBox="1"/>
          <p:nvPr/>
        </p:nvSpPr>
        <p:spPr>
          <a:xfrm>
            <a:off x="8514413" y="6486528"/>
            <a:ext cx="533146" cy="276999"/>
          </a:xfrm>
          <a:prstGeom prst="rect">
            <a:avLst/>
          </a:prstGeom>
          <a:noFill/>
        </p:spPr>
        <p:txBody>
          <a:bodyPr wrap="square" rtlCol="0">
            <a:spAutoFit/>
          </a:bodyPr>
          <a:lstStyle/>
          <a:p>
            <a:fld id="{CB7A0BE0-C007-402C-B5E7-32CD23DEA467}" type="slidenum">
              <a:rPr lang="en-US" sz="1200" smtClean="0"/>
              <a:t>37</a:t>
            </a:fld>
            <a:endParaRPr lang="en-US" sz="1200" dirty="0"/>
          </a:p>
        </p:txBody>
      </p:sp>
    </p:spTree>
    <p:extLst>
      <p:ext uri="{BB962C8B-B14F-4D97-AF65-F5344CB8AC3E}">
        <p14:creationId xmlns:p14="http://schemas.microsoft.com/office/powerpoint/2010/main" val="2485098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F66D756-1A90-4C0F-B960-38997CEFD262}"/>
              </a:ext>
            </a:extLst>
          </p:cNvPr>
          <p:cNvGraphicFramePr>
            <a:graphicFrameLocks noGrp="1"/>
          </p:cNvGraphicFramePr>
          <p:nvPr>
            <p:extLst>
              <p:ext uri="{D42A27DB-BD31-4B8C-83A1-F6EECF244321}">
                <p14:modId xmlns:p14="http://schemas.microsoft.com/office/powerpoint/2010/main" val="3079833263"/>
              </p:ext>
            </p:extLst>
          </p:nvPr>
        </p:nvGraphicFramePr>
        <p:xfrm>
          <a:off x="500063" y="1535429"/>
          <a:ext cx="8386762" cy="4643892"/>
        </p:xfrm>
        <a:graphic>
          <a:graphicData uri="http://schemas.openxmlformats.org/drawingml/2006/table">
            <a:tbl>
              <a:tblPr>
                <a:tableStyleId>{5C22544A-7EE6-4342-B048-85BDC9FD1C3A}</a:tableStyleId>
              </a:tblPr>
              <a:tblGrid>
                <a:gridCol w="3219686">
                  <a:extLst>
                    <a:ext uri="{9D8B030D-6E8A-4147-A177-3AD203B41FA5}">
                      <a16:colId xmlns:a16="http://schemas.microsoft.com/office/drawing/2014/main" val="3655428644"/>
                    </a:ext>
                  </a:extLst>
                </a:gridCol>
                <a:gridCol w="5167076">
                  <a:extLst>
                    <a:ext uri="{9D8B030D-6E8A-4147-A177-3AD203B41FA5}">
                      <a16:colId xmlns:a16="http://schemas.microsoft.com/office/drawing/2014/main" val="3164996688"/>
                    </a:ext>
                  </a:extLst>
                </a:gridCol>
              </a:tblGrid>
              <a:tr h="681258">
                <a:tc>
                  <a:txBody>
                    <a:bodyPr/>
                    <a:lstStyle/>
                    <a:p>
                      <a:pPr algn="l" fontAlgn="t"/>
                      <a:r>
                        <a:rPr lang="en-US" sz="1800" b="1" u="none" strike="noStrike" dirty="0">
                          <a:effectLst/>
                        </a:rPr>
                        <a:t>VA Facility Name</a:t>
                      </a:r>
                      <a:endParaRPr lang="en-US" sz="1800" b="1" i="0" u="none" strike="noStrike" dirty="0">
                        <a:solidFill>
                          <a:srgbClr val="000000"/>
                        </a:solidFill>
                        <a:effectLst/>
                        <a:latin typeface="Calibri" panose="020F0502020204030204" pitchFamily="34" charset="0"/>
                      </a:endParaRPr>
                    </a:p>
                  </a:txBody>
                  <a:tcPr marL="4763" marR="4763" marT="4763" marB="0">
                    <a:solidFill>
                      <a:schemeClr val="accent6">
                        <a:lumMod val="60000"/>
                        <a:lumOff val="40000"/>
                      </a:schemeClr>
                    </a:solidFill>
                  </a:tcPr>
                </a:tc>
                <a:tc>
                  <a:txBody>
                    <a:bodyPr/>
                    <a:lstStyle/>
                    <a:p>
                      <a:pPr algn="l" fontAlgn="t"/>
                      <a:r>
                        <a:rPr lang="en-US" sz="1800" b="1" u="none" strike="noStrike" dirty="0">
                          <a:effectLst/>
                        </a:rPr>
                        <a:t>WIRB Reliance Status (SOPs/FWA status may vary)</a:t>
                      </a:r>
                      <a:endParaRPr lang="en-US" sz="1800" b="1" i="0" u="none" strike="noStrike" dirty="0">
                        <a:solidFill>
                          <a:srgbClr val="000000"/>
                        </a:solidFill>
                        <a:effectLst/>
                        <a:latin typeface="Calibri" panose="020F0502020204030204" pitchFamily="34" charset="0"/>
                      </a:endParaRPr>
                    </a:p>
                  </a:txBody>
                  <a:tcPr marL="4763" marR="4763" marT="4763" marB="0">
                    <a:solidFill>
                      <a:schemeClr val="accent6">
                        <a:lumMod val="60000"/>
                        <a:lumOff val="40000"/>
                      </a:schemeClr>
                    </a:solidFill>
                  </a:tcPr>
                </a:tc>
                <a:extLst>
                  <a:ext uri="{0D108BD9-81ED-4DB2-BD59-A6C34878D82A}">
                    <a16:rowId xmlns:a16="http://schemas.microsoft.com/office/drawing/2014/main" val="3480234305"/>
                  </a:ext>
                </a:extLst>
              </a:tr>
              <a:tr h="681258">
                <a:tc>
                  <a:txBody>
                    <a:bodyPr/>
                    <a:lstStyle/>
                    <a:p>
                      <a:pPr algn="l" fontAlgn="t"/>
                      <a:r>
                        <a:rPr lang="en-US" sz="1800" u="none" strike="noStrike" dirty="0">
                          <a:effectLst/>
                        </a:rPr>
                        <a:t>Birmingham VA Medical Center</a:t>
                      </a:r>
                      <a:endParaRPr lang="en-US" sz="1800" b="0"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u="none" strike="noStrike" dirty="0">
                          <a:effectLst/>
                        </a:rPr>
                        <a:t>Pending/Reminder for Materials 7/23/2020</a:t>
                      </a:r>
                      <a:endParaRPr lang="en-US" sz="18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2988437636"/>
                  </a:ext>
                </a:extLst>
              </a:tr>
              <a:tr h="546571">
                <a:tc>
                  <a:txBody>
                    <a:bodyPr/>
                    <a:lstStyle/>
                    <a:p>
                      <a:pPr algn="l" fontAlgn="t"/>
                      <a:r>
                        <a:rPr lang="en-US" sz="1800" u="none" strike="noStrike" dirty="0">
                          <a:effectLst/>
                        </a:rPr>
                        <a:t>Fargo VA Healthcare System</a:t>
                      </a:r>
                      <a:endParaRPr lang="en-US" sz="1800" b="0"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u="none" strike="noStrike" dirty="0">
                          <a:effectLst/>
                        </a:rPr>
                        <a:t>Pending/Materials sent 7/23/2020</a:t>
                      </a:r>
                      <a:endParaRPr lang="en-US" sz="18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3123157794"/>
                  </a:ext>
                </a:extLst>
              </a:tr>
              <a:tr h="819854">
                <a:tc>
                  <a:txBody>
                    <a:bodyPr/>
                    <a:lstStyle/>
                    <a:p>
                      <a:pPr algn="l" fontAlgn="t"/>
                      <a:r>
                        <a:rPr lang="en-US" sz="1800" u="none" strike="noStrike" dirty="0">
                          <a:effectLst/>
                        </a:rPr>
                        <a:t>North Florida/South Georgia VA Healthcare System</a:t>
                      </a:r>
                      <a:endParaRPr lang="en-US" sz="1800" b="0"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u="none" strike="noStrike" dirty="0">
                          <a:effectLst/>
                        </a:rPr>
                        <a:t>Pending/Materials sent 7/23/2020</a:t>
                      </a:r>
                      <a:endParaRPr lang="en-US" sz="18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2656070330"/>
                  </a:ext>
                </a:extLst>
              </a:tr>
              <a:tr h="343561">
                <a:tc>
                  <a:txBody>
                    <a:bodyPr/>
                    <a:lstStyle/>
                    <a:p>
                      <a:pPr algn="l" fontAlgn="t"/>
                      <a:r>
                        <a:rPr lang="en-US" sz="1800" u="none" strike="noStrike" dirty="0">
                          <a:effectLst/>
                        </a:rPr>
                        <a:t>Reno VA Medical Center</a:t>
                      </a:r>
                      <a:endParaRPr lang="en-US" sz="1800" b="0"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u="none" strike="noStrike" dirty="0">
                          <a:effectLst/>
                        </a:rPr>
                        <a:t>Pending/Materials sent 7/23/2020</a:t>
                      </a:r>
                      <a:endParaRPr lang="en-US" sz="18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3863328201"/>
                  </a:ext>
                </a:extLst>
              </a:tr>
              <a:tr h="681258">
                <a:tc>
                  <a:txBody>
                    <a:bodyPr/>
                    <a:lstStyle/>
                    <a:p>
                      <a:pPr algn="l" fontAlgn="t"/>
                      <a:r>
                        <a:rPr lang="en-US" sz="1800" u="none" strike="noStrike" dirty="0">
                          <a:effectLst/>
                        </a:rPr>
                        <a:t>Rocky Mountain Regional VAMC/ECHCS</a:t>
                      </a:r>
                      <a:endParaRPr lang="en-US" sz="1800" b="0"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u="none" strike="noStrike" dirty="0">
                          <a:effectLst/>
                        </a:rPr>
                        <a:t>Pending Agreement with Commercial IRB</a:t>
                      </a:r>
                      <a:endParaRPr lang="en-US" sz="1800" b="0"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301850170"/>
                  </a:ext>
                </a:extLst>
              </a:tr>
              <a:tr h="343561">
                <a:tc>
                  <a:txBody>
                    <a:bodyPr/>
                    <a:lstStyle/>
                    <a:p>
                      <a:pPr algn="l" fontAlgn="t"/>
                      <a:r>
                        <a:rPr lang="en-US" sz="1800" b="1" u="none" strike="noStrike" dirty="0">
                          <a:effectLst/>
                        </a:rPr>
                        <a:t>Hines VAMC*</a:t>
                      </a:r>
                      <a:endParaRPr lang="en-US" sz="1800" b="1"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b="1" u="none" strike="noStrike" dirty="0">
                          <a:effectLst/>
                        </a:rPr>
                        <a:t>Pending Agreement with Commercial IRB</a:t>
                      </a:r>
                      <a:endParaRPr lang="en-US" sz="1800" b="1"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4027609515"/>
                  </a:ext>
                </a:extLst>
              </a:tr>
              <a:tr h="546571">
                <a:tc>
                  <a:txBody>
                    <a:bodyPr/>
                    <a:lstStyle/>
                    <a:p>
                      <a:pPr algn="l" fontAlgn="t"/>
                      <a:r>
                        <a:rPr lang="en-US" sz="1800" b="1" u="none" strike="noStrike" dirty="0">
                          <a:effectLst/>
                        </a:rPr>
                        <a:t>VA New Jersey*</a:t>
                      </a:r>
                      <a:endParaRPr lang="en-US" sz="1800" b="1" i="0" u="none" strike="noStrike" dirty="0">
                        <a:solidFill>
                          <a:srgbClr val="000000"/>
                        </a:solidFill>
                        <a:effectLst/>
                        <a:latin typeface="Calibri" panose="020F0502020204030204" pitchFamily="34" charset="0"/>
                      </a:endParaRPr>
                    </a:p>
                  </a:txBody>
                  <a:tcPr marL="4763" marR="4763" marT="4763" marB="0"/>
                </a:tc>
                <a:tc>
                  <a:txBody>
                    <a:bodyPr/>
                    <a:lstStyle/>
                    <a:p>
                      <a:pPr algn="l" fontAlgn="t"/>
                      <a:r>
                        <a:rPr lang="en-US" sz="1800" b="1" u="none" strike="noStrike" dirty="0">
                          <a:effectLst/>
                        </a:rPr>
                        <a:t>Pending/Reminder for Materials 7/23/2020</a:t>
                      </a:r>
                      <a:endParaRPr lang="en-US" sz="1800" b="1" i="0" u="none" strike="noStrike" dirty="0">
                        <a:solidFill>
                          <a:srgbClr val="000000"/>
                        </a:solidFill>
                        <a:effectLst/>
                        <a:latin typeface="Calibri" panose="020F0502020204030204" pitchFamily="34" charset="0"/>
                      </a:endParaRPr>
                    </a:p>
                  </a:txBody>
                  <a:tcPr marL="4763" marR="4763" marT="4763" marB="0"/>
                </a:tc>
                <a:extLst>
                  <a:ext uri="{0D108BD9-81ED-4DB2-BD59-A6C34878D82A}">
                    <a16:rowId xmlns:a16="http://schemas.microsoft.com/office/drawing/2014/main" val="634898903"/>
                  </a:ext>
                </a:extLst>
              </a:tr>
            </a:tbl>
          </a:graphicData>
        </a:graphic>
      </p:graphicFrame>
      <p:sp>
        <p:nvSpPr>
          <p:cNvPr id="4" name="TextBox 3">
            <a:extLst>
              <a:ext uri="{FF2B5EF4-FFF2-40B4-BE49-F238E27FC236}">
                <a16:creationId xmlns:a16="http://schemas.microsoft.com/office/drawing/2014/main" id="{FCD3F06A-D354-4A7B-9FD2-FE1A0E9D458D}"/>
              </a:ext>
            </a:extLst>
          </p:cNvPr>
          <p:cNvSpPr txBox="1"/>
          <p:nvPr/>
        </p:nvSpPr>
        <p:spPr>
          <a:xfrm>
            <a:off x="1364457" y="528638"/>
            <a:ext cx="6093619" cy="707886"/>
          </a:xfrm>
          <a:prstGeom prst="rect">
            <a:avLst/>
          </a:prstGeom>
          <a:noFill/>
        </p:spPr>
        <p:txBody>
          <a:bodyPr wrap="square" rtlCol="0">
            <a:spAutoFit/>
          </a:bodyPr>
          <a:lstStyle/>
          <a:p>
            <a:pPr algn="ctr"/>
            <a:r>
              <a:rPr lang="en-US" sz="2000" b="1" dirty="0"/>
              <a:t>Pending Commercial IRB Reliance Agreements for Janssen Study (potential)</a:t>
            </a:r>
          </a:p>
        </p:txBody>
      </p:sp>
      <p:sp>
        <p:nvSpPr>
          <p:cNvPr id="5" name="TextBox 4">
            <a:extLst>
              <a:ext uri="{FF2B5EF4-FFF2-40B4-BE49-F238E27FC236}">
                <a16:creationId xmlns:a16="http://schemas.microsoft.com/office/drawing/2014/main" id="{2B3DC214-010E-44E7-8A57-98A52466FE4D}"/>
              </a:ext>
            </a:extLst>
          </p:cNvPr>
          <p:cNvSpPr txBox="1"/>
          <p:nvPr/>
        </p:nvSpPr>
        <p:spPr>
          <a:xfrm>
            <a:off x="769620" y="6179321"/>
            <a:ext cx="3802380" cy="300082"/>
          </a:xfrm>
          <a:prstGeom prst="rect">
            <a:avLst/>
          </a:prstGeom>
          <a:noFill/>
        </p:spPr>
        <p:txBody>
          <a:bodyPr wrap="square" rtlCol="0">
            <a:spAutoFit/>
          </a:bodyPr>
          <a:lstStyle/>
          <a:p>
            <a:r>
              <a:rPr lang="en-US" sz="1350" dirty="0"/>
              <a:t>* Site has not completed the Site Information Form. </a:t>
            </a:r>
          </a:p>
        </p:txBody>
      </p:sp>
      <p:sp>
        <p:nvSpPr>
          <p:cNvPr id="2" name="TextBox 1">
            <a:extLst>
              <a:ext uri="{FF2B5EF4-FFF2-40B4-BE49-F238E27FC236}">
                <a16:creationId xmlns:a16="http://schemas.microsoft.com/office/drawing/2014/main" id="{65F2E586-A015-480A-8B89-559D0C10F87E}"/>
              </a:ext>
            </a:extLst>
          </p:cNvPr>
          <p:cNvSpPr txBox="1"/>
          <p:nvPr/>
        </p:nvSpPr>
        <p:spPr>
          <a:xfrm>
            <a:off x="8559384" y="6479403"/>
            <a:ext cx="464695" cy="276999"/>
          </a:xfrm>
          <a:prstGeom prst="rect">
            <a:avLst/>
          </a:prstGeom>
          <a:noFill/>
        </p:spPr>
        <p:txBody>
          <a:bodyPr wrap="square" rtlCol="0">
            <a:spAutoFit/>
          </a:bodyPr>
          <a:lstStyle/>
          <a:p>
            <a:fld id="{D5632BD5-EF7E-4AA8-A5E3-D7674513C1B1}" type="slidenum">
              <a:rPr lang="en-US" sz="1200" smtClean="0"/>
              <a:t>38</a:t>
            </a:fld>
            <a:endParaRPr lang="en-US" sz="1200" dirty="0"/>
          </a:p>
        </p:txBody>
      </p:sp>
    </p:spTree>
    <p:extLst>
      <p:ext uri="{BB962C8B-B14F-4D97-AF65-F5344CB8AC3E}">
        <p14:creationId xmlns:p14="http://schemas.microsoft.com/office/powerpoint/2010/main" val="347852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CF75-AEFE-4DAB-868A-F5384A27ED22}"/>
              </a:ext>
            </a:extLst>
          </p:cNvPr>
          <p:cNvSpPr>
            <a:spLocks noGrp="1"/>
          </p:cNvSpPr>
          <p:nvPr>
            <p:ph type="title"/>
          </p:nvPr>
        </p:nvSpPr>
        <p:spPr/>
        <p:txBody>
          <a:bodyPr/>
          <a:lstStyle/>
          <a:p>
            <a:r>
              <a:rPr lang="en-US" dirty="0"/>
              <a:t>POCs</a:t>
            </a:r>
          </a:p>
        </p:txBody>
      </p:sp>
      <p:sp>
        <p:nvSpPr>
          <p:cNvPr id="3" name="Content Placeholder 2">
            <a:extLst>
              <a:ext uri="{FF2B5EF4-FFF2-40B4-BE49-F238E27FC236}">
                <a16:creationId xmlns:a16="http://schemas.microsoft.com/office/drawing/2014/main" id="{681242C8-2B16-49B2-B114-F8BBEAF199A3}"/>
              </a:ext>
            </a:extLst>
          </p:cNvPr>
          <p:cNvSpPr>
            <a:spLocks noGrp="1"/>
          </p:cNvSpPr>
          <p:nvPr>
            <p:ph idx="1"/>
          </p:nvPr>
        </p:nvSpPr>
        <p:spPr/>
        <p:txBody>
          <a:bodyPr>
            <a:normAutofit lnSpcReduction="10000"/>
          </a:bodyPr>
          <a:lstStyle/>
          <a:p>
            <a:r>
              <a:rPr lang="en-US" dirty="0"/>
              <a:t>Establish Reliance Agreement –</a:t>
            </a:r>
            <a:r>
              <a:rPr lang="en-US" dirty="0">
                <a:hlinkClick r:id="rId2"/>
              </a:rPr>
              <a:t>IRBrelianceandSIRBexceptions@va.gov</a:t>
            </a:r>
            <a:r>
              <a:rPr lang="en-US" dirty="0"/>
              <a:t> </a:t>
            </a:r>
          </a:p>
          <a:p>
            <a:r>
              <a:rPr lang="en-US" dirty="0"/>
              <a:t>WIRB system issues/training- </a:t>
            </a:r>
            <a:r>
              <a:rPr lang="en-US" u="sng" dirty="0">
                <a:hlinkClick r:id="rId3"/>
              </a:rPr>
              <a:t>VAreliance@wirb.com</a:t>
            </a:r>
            <a:r>
              <a:rPr lang="en-US" dirty="0"/>
              <a:t> </a:t>
            </a:r>
          </a:p>
          <a:p>
            <a:pPr lvl="1"/>
            <a:r>
              <a:rPr lang="en-US" dirty="0"/>
              <a:t>All facilities can submit through IRBNet vice Connexus</a:t>
            </a:r>
          </a:p>
          <a:p>
            <a:pPr lvl="1"/>
            <a:r>
              <a:rPr lang="en-US" dirty="0"/>
              <a:t>Training energizer available: </a:t>
            </a:r>
            <a:r>
              <a:rPr lang="en-US" dirty="0">
                <a:hlinkClick r:id="rId4"/>
              </a:rPr>
              <a:t>https://dvagov.sharepoint.com/sites/VHAORPPE/VAIRRS</a:t>
            </a:r>
            <a:endParaRPr lang="en-US" dirty="0"/>
          </a:p>
          <a:p>
            <a:r>
              <a:rPr lang="en-US" dirty="0"/>
              <a:t>Advarra system issues/training - </a:t>
            </a:r>
            <a:r>
              <a:rPr lang="en-US" u="sng" dirty="0">
                <a:hlinkClick r:id="rId5"/>
              </a:rPr>
              <a:t>Kathleen.Rankin@Advarra.com</a:t>
            </a:r>
            <a:r>
              <a:rPr lang="en-US" u="sng" dirty="0"/>
              <a:t> or </a:t>
            </a:r>
            <a:r>
              <a:rPr lang="en-US" u="sng" dirty="0">
                <a:hlinkClick r:id="rId6"/>
              </a:rPr>
              <a:t>Betsy.Casillo@advarra.com</a:t>
            </a:r>
            <a:endParaRPr lang="en-US" u="sng" dirty="0"/>
          </a:p>
          <a:p>
            <a:endParaRPr lang="en-US" u="sng" dirty="0"/>
          </a:p>
          <a:p>
            <a:r>
              <a:rPr lang="en-US" dirty="0"/>
              <a:t>August 2020:  ORD will be hosting training led by the commercial IRB staff on how to use the systems</a:t>
            </a:r>
          </a:p>
        </p:txBody>
      </p:sp>
      <p:pic>
        <p:nvPicPr>
          <p:cNvPr id="5" name="Picture 4" descr="A picture containing computer, drawing&#10;&#10;Description automatically generated">
            <a:extLst>
              <a:ext uri="{FF2B5EF4-FFF2-40B4-BE49-F238E27FC236}">
                <a16:creationId xmlns:a16="http://schemas.microsoft.com/office/drawing/2014/main" id="{BEB8E41A-523D-415A-87BA-F90FBB4AEF2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296025" y="1177166"/>
            <a:ext cx="1333500" cy="1333500"/>
          </a:xfrm>
          <a:prstGeom prst="rect">
            <a:avLst/>
          </a:prstGeom>
        </p:spPr>
      </p:pic>
    </p:spTree>
    <p:extLst>
      <p:ext uri="{BB962C8B-B14F-4D97-AF65-F5344CB8AC3E}">
        <p14:creationId xmlns:p14="http://schemas.microsoft.com/office/powerpoint/2010/main" val="399060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9720-E948-43AF-A01C-B448F382AE7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97A519EB-2EC5-48D1-9A87-B9F13839203C}"/>
              </a:ext>
            </a:extLst>
          </p:cNvPr>
          <p:cNvSpPr>
            <a:spLocks noGrp="1"/>
          </p:cNvSpPr>
          <p:nvPr>
            <p:ph idx="1"/>
          </p:nvPr>
        </p:nvSpPr>
        <p:spPr/>
        <p:txBody>
          <a:bodyPr>
            <a:normAutofit/>
          </a:bodyPr>
          <a:lstStyle/>
          <a:p>
            <a:r>
              <a:rPr lang="en-US" dirty="0"/>
              <a:t>Provide VA research community with update on OWS, ACTIV and VA national vaccine and therapeutic trials</a:t>
            </a:r>
          </a:p>
          <a:p>
            <a:pPr lvl="1"/>
            <a:r>
              <a:rPr lang="en-US" dirty="0"/>
              <a:t>Operational/organizational, regulatory</a:t>
            </a:r>
          </a:p>
          <a:p>
            <a:r>
              <a:rPr lang="en-US" dirty="0"/>
              <a:t>To help prepare sites with local actions if selected for participation</a:t>
            </a:r>
          </a:p>
          <a:p>
            <a:r>
              <a:rPr lang="en-US" dirty="0"/>
              <a:t>Highlight VHA’s priority on these trials as part of its COVID-19 response</a:t>
            </a:r>
          </a:p>
          <a:p>
            <a:pPr lvl="1"/>
            <a:r>
              <a:rPr lang="en-US" dirty="0"/>
              <a:t>Present ORD plans to support efforts</a:t>
            </a:r>
          </a:p>
          <a:p>
            <a:endParaRPr lang="en-US" dirty="0"/>
          </a:p>
        </p:txBody>
      </p:sp>
    </p:spTree>
    <p:extLst>
      <p:ext uri="{BB962C8B-B14F-4D97-AF65-F5344CB8AC3E}">
        <p14:creationId xmlns:p14="http://schemas.microsoft.com/office/powerpoint/2010/main" val="2388157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3A33-C1FD-40F7-91DA-73E734B13B00}"/>
              </a:ext>
            </a:extLst>
          </p:cNvPr>
          <p:cNvSpPr>
            <a:spLocks noGrp="1"/>
          </p:cNvSpPr>
          <p:nvPr>
            <p:ph type="title"/>
          </p:nvPr>
        </p:nvSpPr>
        <p:spPr>
          <a:xfrm>
            <a:off x="457200" y="274638"/>
            <a:ext cx="8229600" cy="773941"/>
          </a:xfrm>
        </p:spPr>
        <p:txBody>
          <a:bodyPr anchor="b">
            <a:normAutofit/>
          </a:bodyPr>
          <a:lstStyle/>
          <a:p>
            <a:r>
              <a:rPr lang="en-US" dirty="0"/>
              <a:t>SNEAK PEEK – COMING ATTRACTIONS</a:t>
            </a:r>
          </a:p>
        </p:txBody>
      </p:sp>
      <p:pic>
        <p:nvPicPr>
          <p:cNvPr id="5" name="Picture 4" descr="A close up&#10;&#10;Description automatically generated">
            <a:extLst>
              <a:ext uri="{FF2B5EF4-FFF2-40B4-BE49-F238E27FC236}">
                <a16:creationId xmlns:a16="http://schemas.microsoft.com/office/drawing/2014/main" id="{209A2967-02EB-4CA5-92A2-4948B37E32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 y="1772162"/>
            <a:ext cx="2114550" cy="2114550"/>
          </a:xfrm>
          <a:prstGeom prst="rect">
            <a:avLst/>
          </a:prstGeom>
          <a:noFill/>
        </p:spPr>
      </p:pic>
      <p:sp>
        <p:nvSpPr>
          <p:cNvPr id="3" name="Content Placeholder 2">
            <a:extLst>
              <a:ext uri="{FF2B5EF4-FFF2-40B4-BE49-F238E27FC236}">
                <a16:creationId xmlns:a16="http://schemas.microsoft.com/office/drawing/2014/main" id="{C40AAF59-09F5-40CA-8169-8D37923E8919}"/>
              </a:ext>
            </a:extLst>
          </p:cNvPr>
          <p:cNvSpPr>
            <a:spLocks noGrp="1"/>
          </p:cNvSpPr>
          <p:nvPr>
            <p:ph sz="half" idx="2"/>
          </p:nvPr>
        </p:nvSpPr>
        <p:spPr>
          <a:xfrm>
            <a:off x="2786063" y="1690042"/>
            <a:ext cx="5900737" cy="4202841"/>
          </a:xfrm>
        </p:spPr>
        <p:txBody>
          <a:bodyPr>
            <a:noAutofit/>
          </a:bodyPr>
          <a:lstStyle/>
          <a:p>
            <a:r>
              <a:rPr lang="en-US" sz="2400" dirty="0"/>
              <a:t>DocuSign linked to </a:t>
            </a:r>
            <a:r>
              <a:rPr lang="en-US" sz="2400" dirty="0" err="1"/>
              <a:t>MyHealtheVet</a:t>
            </a:r>
            <a:endParaRPr lang="en-US" sz="2400" dirty="0"/>
          </a:p>
          <a:p>
            <a:pPr lvl="1"/>
            <a:r>
              <a:rPr lang="en-US" sz="2000" dirty="0"/>
              <a:t>Support virtual documentation of consent</a:t>
            </a:r>
          </a:p>
          <a:p>
            <a:r>
              <a:rPr lang="en-US" sz="2400" dirty="0"/>
              <a:t>VEO and Digital Media Services supporting recruitment</a:t>
            </a:r>
          </a:p>
          <a:p>
            <a:pPr lvl="1"/>
            <a:r>
              <a:rPr lang="en-US" sz="2000" dirty="0"/>
              <a:t>Creating webpages for trials (va.gov)</a:t>
            </a:r>
          </a:p>
          <a:p>
            <a:pPr lvl="1"/>
            <a:r>
              <a:rPr lang="en-US" sz="2000" dirty="0"/>
              <a:t>Creating volunteer portal</a:t>
            </a:r>
          </a:p>
          <a:p>
            <a:pPr lvl="1"/>
            <a:r>
              <a:rPr lang="en-US" sz="2000" dirty="0"/>
              <a:t>Creating eCRFs</a:t>
            </a:r>
          </a:p>
          <a:p>
            <a:pPr lvl="1"/>
            <a:r>
              <a:rPr lang="en-US" sz="2000" dirty="0"/>
              <a:t>Will send broad announcements to support recruitment</a:t>
            </a:r>
          </a:p>
          <a:p>
            <a:pPr lvl="2"/>
            <a:r>
              <a:rPr lang="en-US" sz="2000" dirty="0"/>
              <a:t>Annie</a:t>
            </a:r>
          </a:p>
          <a:p>
            <a:pPr lvl="2"/>
            <a:r>
              <a:rPr lang="en-US" sz="2000" dirty="0"/>
              <a:t>VSOs</a:t>
            </a:r>
          </a:p>
          <a:p>
            <a:pPr lvl="2"/>
            <a:r>
              <a:rPr lang="en-US" sz="2000" dirty="0" err="1"/>
              <a:t>Etc</a:t>
            </a:r>
            <a:r>
              <a:rPr lang="en-US" sz="2000" dirty="0"/>
              <a:t>…</a:t>
            </a:r>
          </a:p>
        </p:txBody>
      </p:sp>
      <p:sp>
        <p:nvSpPr>
          <p:cNvPr id="4" name="TextBox 3">
            <a:extLst>
              <a:ext uri="{FF2B5EF4-FFF2-40B4-BE49-F238E27FC236}">
                <a16:creationId xmlns:a16="http://schemas.microsoft.com/office/drawing/2014/main" id="{3D67547B-8EE2-43E2-A496-C067554806FC}"/>
              </a:ext>
            </a:extLst>
          </p:cNvPr>
          <p:cNvSpPr txBox="1"/>
          <p:nvPr/>
        </p:nvSpPr>
        <p:spPr>
          <a:xfrm>
            <a:off x="8686800" y="6490741"/>
            <a:ext cx="457200" cy="276999"/>
          </a:xfrm>
          <a:prstGeom prst="rect">
            <a:avLst/>
          </a:prstGeom>
          <a:noFill/>
        </p:spPr>
        <p:txBody>
          <a:bodyPr wrap="square" rtlCol="0">
            <a:spAutoFit/>
          </a:bodyPr>
          <a:lstStyle/>
          <a:p>
            <a:fld id="{DB24C776-97BA-4AF5-9EFD-13CC2080A478}" type="slidenum">
              <a:rPr lang="en-US" sz="1200" smtClean="0"/>
              <a:t>40</a:t>
            </a:fld>
            <a:endParaRPr lang="en-US" sz="1200" dirty="0"/>
          </a:p>
        </p:txBody>
      </p:sp>
    </p:spTree>
    <p:extLst>
      <p:ext uri="{BB962C8B-B14F-4D97-AF65-F5344CB8AC3E}">
        <p14:creationId xmlns:p14="http://schemas.microsoft.com/office/powerpoint/2010/main" val="3515328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802871" y="1993173"/>
            <a:ext cx="7148513" cy="2514597"/>
          </a:xfrm>
        </p:spPr>
        <p:txBody>
          <a:bodyPr vert="horz" lIns="91440" tIns="45720" rIns="91440" bIns="45720" rtlCol="0" anchor="b">
            <a:normAutofit/>
          </a:bodyPr>
          <a:lstStyle/>
          <a:p>
            <a:pPr algn="ctr" defTabSz="914400">
              <a:lnSpc>
                <a:spcPct val="90000"/>
              </a:lnSpc>
            </a:pPr>
            <a:r>
              <a:rPr lang="en-US" sz="5400" kern="1200" dirty="0">
                <a:solidFill>
                  <a:schemeClr val="tx1"/>
                </a:solidFill>
                <a:latin typeface="+mj-lt"/>
                <a:ea typeface="+mj-ea"/>
                <a:cs typeface="+mj-cs"/>
              </a:rPr>
              <a:t>VA TRIALS ACTIVITIES: HITCH, CURES &amp; NETWORK</a:t>
            </a:r>
            <a:endParaRPr lang="en-US" sz="5400" kern="1200" dirty="0">
              <a:solidFill>
                <a:schemeClr val="tx1"/>
              </a:solidFill>
              <a:highlight>
                <a:srgbClr val="FFFF00"/>
              </a:highlight>
              <a:latin typeface="+mj-lt"/>
              <a:ea typeface="+mj-ea"/>
              <a:cs typeface="+mj-cs"/>
            </a:endParaRPr>
          </a:p>
        </p:txBody>
      </p:sp>
      <p:sp>
        <p:nvSpPr>
          <p:cNvPr id="6" name="TextBox 5">
            <a:extLst>
              <a:ext uri="{FF2B5EF4-FFF2-40B4-BE49-F238E27FC236}">
                <a16:creationId xmlns:a16="http://schemas.microsoft.com/office/drawing/2014/main" id="{A9DD9A2F-2D36-4B2B-B52C-42A1C4F23C23}"/>
              </a:ext>
            </a:extLst>
          </p:cNvPr>
          <p:cNvSpPr txBox="1"/>
          <p:nvPr/>
        </p:nvSpPr>
        <p:spPr>
          <a:xfrm>
            <a:off x="8604354" y="6310168"/>
            <a:ext cx="434715" cy="276999"/>
          </a:xfrm>
          <a:prstGeom prst="rect">
            <a:avLst/>
          </a:prstGeom>
          <a:noFill/>
        </p:spPr>
        <p:txBody>
          <a:bodyPr wrap="square" rtlCol="0">
            <a:spAutoFit/>
          </a:bodyPr>
          <a:lstStyle/>
          <a:p>
            <a:fld id="{E00C9156-0833-467A-8157-F4443E335942}" type="slidenum">
              <a:rPr lang="en-US" sz="1200" smtClean="0"/>
              <a:t>41</a:t>
            </a:fld>
            <a:endParaRPr lang="en-US" sz="1200" dirty="0"/>
          </a:p>
        </p:txBody>
      </p:sp>
    </p:spTree>
    <p:extLst>
      <p:ext uri="{BB962C8B-B14F-4D97-AF65-F5344CB8AC3E}">
        <p14:creationId xmlns:p14="http://schemas.microsoft.com/office/powerpoint/2010/main" val="774356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86D1A4-4599-47C0-B028-2789C0CF0ABE}"/>
              </a:ext>
            </a:extLst>
          </p:cNvPr>
          <p:cNvSpPr>
            <a:spLocks noGrp="1"/>
          </p:cNvSpPr>
          <p:nvPr>
            <p:ph type="title"/>
          </p:nvPr>
        </p:nvSpPr>
        <p:spPr/>
        <p:txBody>
          <a:bodyPr>
            <a:normAutofit/>
          </a:bodyPr>
          <a:lstStyle/>
          <a:p>
            <a:pPr algn="ctr"/>
            <a:r>
              <a:rPr lang="en-US" sz="3600" dirty="0"/>
              <a:t>ORD Sponsored Clinical Trials Activities</a:t>
            </a:r>
          </a:p>
        </p:txBody>
      </p:sp>
      <p:sp>
        <p:nvSpPr>
          <p:cNvPr id="5" name="Content Placeholder 4">
            <a:extLst>
              <a:ext uri="{FF2B5EF4-FFF2-40B4-BE49-F238E27FC236}">
                <a16:creationId xmlns:a16="http://schemas.microsoft.com/office/drawing/2014/main" id="{B7325407-733A-4169-965F-E4152CDBAAFD}"/>
              </a:ext>
            </a:extLst>
          </p:cNvPr>
          <p:cNvSpPr>
            <a:spLocks noGrp="1"/>
          </p:cNvSpPr>
          <p:nvPr>
            <p:ph idx="1"/>
          </p:nvPr>
        </p:nvSpPr>
        <p:spPr>
          <a:xfrm>
            <a:off x="457200" y="1333743"/>
            <a:ext cx="8229600" cy="4190513"/>
          </a:xfrm>
        </p:spPr>
        <p:txBody>
          <a:bodyPr>
            <a:normAutofit fontScale="92500"/>
          </a:bodyPr>
          <a:lstStyle/>
          <a:p>
            <a:pPr marL="457200" lvl="1" indent="0">
              <a:buNone/>
            </a:pPr>
            <a:r>
              <a:rPr lang="en-US" dirty="0"/>
              <a:t>In addition to the extensive national and international collaborations described in the trials space, ORD is also sponsoring several large efforts including starting two multi-site trials, one with a master protocol, and organizing clinical trial enrollment sites in a new networked approach</a:t>
            </a:r>
          </a:p>
          <a:p>
            <a:pPr marL="457200" lvl="1" indent="0">
              <a:buNone/>
            </a:pPr>
            <a:endParaRPr lang="en-US" dirty="0"/>
          </a:p>
          <a:p>
            <a:pPr marL="457200" lvl="1" indent="0">
              <a:buNone/>
            </a:pPr>
            <a:r>
              <a:rPr lang="en-US" dirty="0"/>
              <a:t>Trials Overview:</a:t>
            </a:r>
          </a:p>
          <a:p>
            <a:pPr lvl="1"/>
            <a:r>
              <a:rPr lang="en-US" b="1" dirty="0"/>
              <a:t>Hormonal Intervention for the Treatment in Veterans With COVID-19 Requiring Hospitalization (HITCH). </a:t>
            </a:r>
            <a:r>
              <a:rPr lang="en-US" b="1" i="1" dirty="0"/>
              <a:t>NCT04397718</a:t>
            </a:r>
          </a:p>
          <a:p>
            <a:pPr lvl="1"/>
            <a:r>
              <a:rPr lang="en-US" b="1" dirty="0"/>
              <a:t>CoronavirUs Research &amp; Efficacy Studies (CURES) Umbrella and CURES-1 RCT of convalescent plasma</a:t>
            </a:r>
            <a:endParaRPr lang="en-US" dirty="0"/>
          </a:p>
          <a:p>
            <a:endParaRPr lang="en-US" dirty="0"/>
          </a:p>
        </p:txBody>
      </p:sp>
    </p:spTree>
    <p:extLst>
      <p:ext uri="{BB962C8B-B14F-4D97-AF65-F5344CB8AC3E}">
        <p14:creationId xmlns:p14="http://schemas.microsoft.com/office/powerpoint/2010/main" val="3152377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3323-7932-4F69-8CAC-8DECCC3B6883}"/>
              </a:ext>
            </a:extLst>
          </p:cNvPr>
          <p:cNvSpPr>
            <a:spLocks noGrp="1"/>
          </p:cNvSpPr>
          <p:nvPr>
            <p:ph type="title"/>
          </p:nvPr>
        </p:nvSpPr>
        <p:spPr/>
        <p:txBody>
          <a:bodyPr>
            <a:normAutofit/>
          </a:bodyPr>
          <a:lstStyle/>
          <a:p>
            <a:pPr algn="ctr"/>
            <a:r>
              <a:rPr lang="en-US" sz="3600" dirty="0"/>
              <a:t>VA HITCH Trial</a:t>
            </a:r>
          </a:p>
        </p:txBody>
      </p:sp>
      <p:sp>
        <p:nvSpPr>
          <p:cNvPr id="3" name="Content Placeholder 2">
            <a:extLst>
              <a:ext uri="{FF2B5EF4-FFF2-40B4-BE49-F238E27FC236}">
                <a16:creationId xmlns:a16="http://schemas.microsoft.com/office/drawing/2014/main" id="{B11863A8-70BD-462F-A472-9FD03FCA58C0}"/>
              </a:ext>
            </a:extLst>
          </p:cNvPr>
          <p:cNvSpPr>
            <a:spLocks noGrp="1"/>
          </p:cNvSpPr>
          <p:nvPr>
            <p:ph idx="1"/>
          </p:nvPr>
        </p:nvSpPr>
        <p:spPr>
          <a:xfrm>
            <a:off x="457200" y="1292352"/>
            <a:ext cx="8229600" cy="4871380"/>
          </a:xfrm>
        </p:spPr>
        <p:txBody>
          <a:bodyPr>
            <a:normAutofit fontScale="92500"/>
          </a:bodyPr>
          <a:lstStyle/>
          <a:p>
            <a:r>
              <a:rPr lang="en-US" dirty="0"/>
              <a:t>Lead by Matt Rettig and Nick Nichols, WLA, 182 Veteran participants will be randomized to condition of either </a:t>
            </a:r>
            <a:r>
              <a:rPr lang="en-US" dirty="0" err="1"/>
              <a:t>degarelix</a:t>
            </a:r>
            <a:r>
              <a:rPr lang="en-US" dirty="0"/>
              <a:t> or placebo, single dose, as inpatients with confirmed COVID-19. </a:t>
            </a:r>
          </a:p>
          <a:p>
            <a:r>
              <a:rPr lang="en-US" dirty="0"/>
              <a:t>Will determine whether </a:t>
            </a:r>
            <a:r>
              <a:rPr lang="en-US" dirty="0" err="1"/>
              <a:t>degarelix</a:t>
            </a:r>
            <a:r>
              <a:rPr lang="en-US" dirty="0"/>
              <a:t> reduces the composite endpoint of mortality, ongoing need for hospitalization, or requirement for mechanical ventilation/extracorporeal membrane oxygenation (ECMO) at Day 15 after randomization. </a:t>
            </a:r>
          </a:p>
          <a:p>
            <a:r>
              <a:rPr lang="en-US" dirty="0"/>
              <a:t>First participant was enrolled week of July 19!</a:t>
            </a:r>
          </a:p>
          <a:p>
            <a:r>
              <a:rPr lang="en-US" dirty="0"/>
              <a:t>Initial plan was 4 recruitment sites; now plans have expanded to a total of 15 sites, with great support from VA and VHA leadership, as well as additional sites.  </a:t>
            </a:r>
          </a:p>
          <a:p>
            <a:r>
              <a:rPr lang="en-US" dirty="0"/>
              <a:t>Thanks to those who answered the call to participate!</a:t>
            </a:r>
          </a:p>
        </p:txBody>
      </p:sp>
    </p:spTree>
    <p:extLst>
      <p:ext uri="{BB962C8B-B14F-4D97-AF65-F5344CB8AC3E}">
        <p14:creationId xmlns:p14="http://schemas.microsoft.com/office/powerpoint/2010/main" val="328082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4D6B-D1CF-4B9B-9DFB-2500B9FEC242}"/>
              </a:ext>
            </a:extLst>
          </p:cNvPr>
          <p:cNvSpPr>
            <a:spLocks noGrp="1"/>
          </p:cNvSpPr>
          <p:nvPr>
            <p:ph type="title"/>
          </p:nvPr>
        </p:nvSpPr>
        <p:spPr/>
        <p:txBody>
          <a:bodyPr>
            <a:normAutofit/>
          </a:bodyPr>
          <a:lstStyle/>
          <a:p>
            <a:pPr algn="ctr"/>
            <a:r>
              <a:rPr lang="en-US" sz="3600" dirty="0"/>
              <a:t>VA CURES Umbrella</a:t>
            </a:r>
          </a:p>
        </p:txBody>
      </p:sp>
      <p:sp>
        <p:nvSpPr>
          <p:cNvPr id="3" name="Content Placeholder 2">
            <a:extLst>
              <a:ext uri="{FF2B5EF4-FFF2-40B4-BE49-F238E27FC236}">
                <a16:creationId xmlns:a16="http://schemas.microsoft.com/office/drawing/2014/main" id="{C8EB61BC-2F39-487D-997B-C6807E1FA71F}"/>
              </a:ext>
            </a:extLst>
          </p:cNvPr>
          <p:cNvSpPr>
            <a:spLocks noGrp="1"/>
          </p:cNvSpPr>
          <p:nvPr>
            <p:ph idx="1"/>
          </p:nvPr>
        </p:nvSpPr>
        <p:spPr>
          <a:xfrm>
            <a:off x="457200" y="1304544"/>
            <a:ext cx="8229600" cy="4562420"/>
          </a:xfrm>
        </p:spPr>
        <p:txBody>
          <a:bodyPr/>
          <a:lstStyle/>
          <a:p>
            <a:r>
              <a:rPr lang="en-US" dirty="0"/>
              <a:t>With an initial charge from CRADO to develop a master protocol to facilitate our VA COVID-19 clinical therapeutic trials, the scientific team of Drs. Robert Bonomo, Sheldon Brown, Jeff Curtis, and Ed Janoff, together with CSPCC Palo Alto, have developed a master protocol focused on inpatients, with the first approved study, known as CURES-1.</a:t>
            </a:r>
          </a:p>
          <a:p>
            <a:r>
              <a:rPr lang="en-US" dirty="0"/>
              <a:t>CURES-1 is a much needed RCT of convalescent plasma to be conducted in 702 VA inpatients, which will begin enrolling in August.  The comparisons of CP to saline will be conducted via blinded delivery, with acknowledgements to the VA Pathology Service and CSPCC Pharmacy Albuquerque for managing the operational details, including supply and availability.</a:t>
            </a:r>
          </a:p>
          <a:p>
            <a:endParaRPr lang="en-US" dirty="0"/>
          </a:p>
        </p:txBody>
      </p:sp>
    </p:spTree>
    <p:extLst>
      <p:ext uri="{BB962C8B-B14F-4D97-AF65-F5344CB8AC3E}">
        <p14:creationId xmlns:p14="http://schemas.microsoft.com/office/powerpoint/2010/main" val="455113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0A5A-9939-461B-96D5-B737ACEC9627}"/>
              </a:ext>
            </a:extLst>
          </p:cNvPr>
          <p:cNvSpPr>
            <a:spLocks noGrp="1"/>
          </p:cNvSpPr>
          <p:nvPr>
            <p:ph type="title"/>
          </p:nvPr>
        </p:nvSpPr>
        <p:spPr/>
        <p:txBody>
          <a:bodyPr>
            <a:normAutofit/>
          </a:bodyPr>
          <a:lstStyle/>
          <a:p>
            <a:pPr algn="ctr"/>
            <a:r>
              <a:rPr lang="en-US" sz="3600" dirty="0"/>
              <a:t>WHAT DO WE NEED TO SUCCEED?</a:t>
            </a:r>
          </a:p>
        </p:txBody>
      </p:sp>
      <p:sp>
        <p:nvSpPr>
          <p:cNvPr id="3" name="Content Placeholder 2">
            <a:extLst>
              <a:ext uri="{FF2B5EF4-FFF2-40B4-BE49-F238E27FC236}">
                <a16:creationId xmlns:a16="http://schemas.microsoft.com/office/drawing/2014/main" id="{51CC9E8E-840C-468A-AD52-D141CCC26C0F}"/>
              </a:ext>
            </a:extLst>
          </p:cNvPr>
          <p:cNvSpPr>
            <a:spLocks noGrp="1"/>
          </p:cNvSpPr>
          <p:nvPr>
            <p:ph idx="1"/>
          </p:nvPr>
        </p:nvSpPr>
        <p:spPr>
          <a:xfrm>
            <a:off x="457200" y="1244600"/>
            <a:ext cx="8229600" cy="4622363"/>
          </a:xfrm>
        </p:spPr>
        <p:txBody>
          <a:bodyPr>
            <a:normAutofit fontScale="92500"/>
          </a:bodyPr>
          <a:lstStyle/>
          <a:p>
            <a:r>
              <a:rPr lang="en-US" dirty="0"/>
              <a:t>Like no other activity we have seen, VA Research must work highly </a:t>
            </a:r>
            <a:r>
              <a:rPr lang="en-US" b="1" dirty="0"/>
              <a:t>collaboratively</a:t>
            </a:r>
            <a:r>
              <a:rPr lang="en-US" dirty="0"/>
              <a:t> and as a </a:t>
            </a:r>
            <a:r>
              <a:rPr lang="en-US" b="1" dirty="0"/>
              <a:t>national enterprise </a:t>
            </a:r>
            <a:r>
              <a:rPr lang="en-US" dirty="0"/>
              <a:t>in order for all clinical trials to succeed under these circumstances and in these times. </a:t>
            </a:r>
          </a:p>
          <a:p>
            <a:r>
              <a:rPr lang="en-US" dirty="0"/>
              <a:t>From bringing new ideas to be considered under CURES or other mechanisms, through start up and implementation of trial activities, to the eventual study close when we will have answers to the trial questions regarding benefits and risks of therapeutic approaches, we need to operate as a national research enterprise</a:t>
            </a:r>
          </a:p>
          <a:p>
            <a:r>
              <a:rPr lang="en-US" dirty="0"/>
              <a:t>We have already recognized, and the system has responded, that we critically need our VA scientists to have time to lead these research efforts, and we need MANY individual sites willing to work at a very coordinated level to leverage capacity and reduce competition</a:t>
            </a:r>
          </a:p>
        </p:txBody>
      </p:sp>
    </p:spTree>
    <p:extLst>
      <p:ext uri="{BB962C8B-B14F-4D97-AF65-F5344CB8AC3E}">
        <p14:creationId xmlns:p14="http://schemas.microsoft.com/office/powerpoint/2010/main" val="1739652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2C2D-A302-47E3-B5FD-E63DBE8CF509}"/>
              </a:ext>
            </a:extLst>
          </p:cNvPr>
          <p:cNvSpPr>
            <a:spLocks noGrp="1"/>
          </p:cNvSpPr>
          <p:nvPr>
            <p:ph type="title"/>
          </p:nvPr>
        </p:nvSpPr>
        <p:spPr/>
        <p:txBody>
          <a:bodyPr>
            <a:normAutofit/>
          </a:bodyPr>
          <a:lstStyle/>
          <a:p>
            <a:pPr algn="ctr"/>
            <a:r>
              <a:rPr lang="en-US" sz="3600" dirty="0"/>
              <a:t>WAY FORWARD</a:t>
            </a:r>
          </a:p>
        </p:txBody>
      </p:sp>
      <p:sp>
        <p:nvSpPr>
          <p:cNvPr id="3" name="Content Placeholder 2">
            <a:extLst>
              <a:ext uri="{FF2B5EF4-FFF2-40B4-BE49-F238E27FC236}">
                <a16:creationId xmlns:a16="http://schemas.microsoft.com/office/drawing/2014/main" id="{76E3F460-A0FD-4863-B4F8-DE4ADA5A2BD5}"/>
              </a:ext>
            </a:extLst>
          </p:cNvPr>
          <p:cNvSpPr>
            <a:spLocks noGrp="1"/>
          </p:cNvSpPr>
          <p:nvPr>
            <p:ph idx="1"/>
          </p:nvPr>
        </p:nvSpPr>
        <p:spPr>
          <a:xfrm>
            <a:off x="457200" y="1170432"/>
            <a:ext cx="8229600" cy="5023104"/>
          </a:xfrm>
        </p:spPr>
        <p:txBody>
          <a:bodyPr>
            <a:normAutofit lnSpcReduction="10000"/>
          </a:bodyPr>
          <a:lstStyle/>
          <a:p>
            <a:r>
              <a:rPr lang="en-US" dirty="0"/>
              <a:t>VA sponsored clinical trials will be highly coordinated across programs, with a focus on fit under CURES efforts, as well as extensive outreach to identify which promising therapeutic trials we might set up.</a:t>
            </a:r>
          </a:p>
          <a:p>
            <a:r>
              <a:rPr lang="en-US" dirty="0"/>
              <a:t>Clinical trial sites working on our COVID-19 trials will be joined in a new/to-be-established network that will work to support this national call to action needed to identify evidenced based treatments. Network sites will be supported in start up as well as potential inactive phases in between specific trials activities.</a:t>
            </a:r>
          </a:p>
          <a:p>
            <a:r>
              <a:rPr lang="en-US" dirty="0"/>
              <a:t>The end product of this type of activity will be a sharpened national VA clinical trials enterprise that is set up to fully and flexibly start, implement and complete studies as effectively as possible, leveraging all the tools within VA.  </a:t>
            </a:r>
          </a:p>
        </p:txBody>
      </p:sp>
    </p:spTree>
    <p:extLst>
      <p:ext uri="{BB962C8B-B14F-4D97-AF65-F5344CB8AC3E}">
        <p14:creationId xmlns:p14="http://schemas.microsoft.com/office/powerpoint/2010/main" val="1353533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FBB6-03E5-43C1-B32B-A54D7CB9089A}"/>
              </a:ext>
            </a:extLst>
          </p:cNvPr>
          <p:cNvSpPr>
            <a:spLocks noGrp="1"/>
          </p:cNvSpPr>
          <p:nvPr>
            <p:ph type="title"/>
          </p:nvPr>
        </p:nvSpPr>
        <p:spPr/>
        <p:txBody>
          <a:bodyPr/>
          <a:lstStyle/>
          <a:p>
            <a:endParaRPr lang="en-US"/>
          </a:p>
        </p:txBody>
      </p:sp>
      <p:sp>
        <p:nvSpPr>
          <p:cNvPr id="4" name="Title 3">
            <a:extLst>
              <a:ext uri="{FF2B5EF4-FFF2-40B4-BE49-F238E27FC236}">
                <a16:creationId xmlns:a16="http://schemas.microsoft.com/office/drawing/2014/main" id="{9027D5B9-01E9-481A-BA55-9587DB6114ED}"/>
              </a:ext>
            </a:extLst>
          </p:cNvPr>
          <p:cNvSpPr txBox="1">
            <a:spLocks/>
          </p:cNvSpPr>
          <p:nvPr/>
        </p:nvSpPr>
        <p:spPr>
          <a:xfrm>
            <a:off x="997743" y="1258655"/>
            <a:ext cx="7148513" cy="2514597"/>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1" kern="1200">
                <a:solidFill>
                  <a:schemeClr val="bg1"/>
                </a:solidFill>
                <a:latin typeface="Calibri" panose="020F0502020204030204" pitchFamily="34" charset="0"/>
                <a:ea typeface="+mj-ea"/>
                <a:cs typeface="Georgia"/>
              </a:defRPr>
            </a:lvl1pPr>
          </a:lstStyle>
          <a:p>
            <a:pPr algn="ctr" defTabSz="914400">
              <a:lnSpc>
                <a:spcPct val="90000"/>
              </a:lnSpc>
            </a:pPr>
            <a:r>
              <a:rPr lang="en-US" sz="5400" dirty="0">
                <a:solidFill>
                  <a:schemeClr val="tx1"/>
                </a:solidFill>
                <a:latin typeface="+mj-lt"/>
                <a:cs typeface="+mj-cs"/>
              </a:rPr>
              <a:t>CLOSING REMARKS</a:t>
            </a:r>
            <a:endParaRPr lang="en-US" sz="5400" dirty="0">
              <a:solidFill>
                <a:schemeClr val="tx1"/>
              </a:solidFill>
              <a:highlight>
                <a:srgbClr val="FFFF00"/>
              </a:highlight>
              <a:latin typeface="+mj-lt"/>
              <a:cs typeface="+mj-cs"/>
            </a:endParaRPr>
          </a:p>
        </p:txBody>
      </p:sp>
    </p:spTree>
    <p:extLst>
      <p:ext uri="{BB962C8B-B14F-4D97-AF65-F5344CB8AC3E}">
        <p14:creationId xmlns:p14="http://schemas.microsoft.com/office/powerpoint/2010/main" val="483628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p:nvPr>
        </p:nvSpPr>
        <p:spPr/>
        <p:txBody>
          <a:bodyPr>
            <a:noAutofit/>
          </a:bodyPr>
          <a:lstStyle/>
          <a:p>
            <a:r>
              <a:rPr lang="en-US" b="1" dirty="0">
                <a:latin typeface="+mj-lt"/>
                <a:cs typeface="Arial" panose="020B0604020202020204" pitchFamily="34" charset="0"/>
              </a:rPr>
              <a:t>PROPOSED COVID-19 TRIAL SITES – OWS, ACTIV, VA HITCH &amp; VA CURES (as of July 2020) </a:t>
            </a:r>
          </a:p>
        </p:txBody>
      </p:sp>
      <p:sp>
        <p:nvSpPr>
          <p:cNvPr id="8195" name="Rectangle 5"/>
          <p:cNvSpPr>
            <a:spLocks noChangeArrowheads="1"/>
          </p:cNvSpPr>
          <p:nvPr/>
        </p:nvSpPr>
        <p:spPr bwMode="auto">
          <a:xfrm>
            <a:off x="471488" y="452438"/>
            <a:ext cx="9144000" cy="369332"/>
          </a:xfrm>
          <a:prstGeom prst="rect">
            <a:avLst/>
          </a:prstGeom>
          <a:noFill/>
          <a:ln w="9525">
            <a:noFill/>
            <a:miter lim="800000"/>
            <a:headEnd/>
            <a:tailEnd/>
          </a:ln>
        </p:spPr>
        <p:txBody>
          <a:bodyPr>
            <a:spAutoFit/>
          </a:bodyPr>
          <a:lstStyle/>
          <a:p>
            <a:endParaRPr lang="en-US"/>
          </a:p>
        </p:txBody>
      </p:sp>
      <p:sp>
        <p:nvSpPr>
          <p:cNvPr id="8196" name="Rectangle 6"/>
          <p:cNvSpPr>
            <a:spLocks noChangeArrowheads="1"/>
          </p:cNvSpPr>
          <p:nvPr/>
        </p:nvSpPr>
        <p:spPr bwMode="auto">
          <a:xfrm>
            <a:off x="544513" y="790575"/>
            <a:ext cx="7743825" cy="5800725"/>
          </a:xfrm>
          <a:prstGeom prst="rect">
            <a:avLst/>
          </a:prstGeom>
          <a:noFill/>
          <a:ln w="9525">
            <a:noFill/>
            <a:miter lim="800000"/>
            <a:headEnd/>
            <a:tailEnd/>
          </a:ln>
        </p:spPr>
        <p:txBody>
          <a:bodyPr/>
          <a:lstStyle/>
          <a:p>
            <a:endParaRPr lang="en-US"/>
          </a:p>
        </p:txBody>
      </p:sp>
      <p:grpSp>
        <p:nvGrpSpPr>
          <p:cNvPr id="8198" name="Group 108"/>
          <p:cNvGrpSpPr>
            <a:grpSpLocks/>
          </p:cNvGrpSpPr>
          <p:nvPr/>
        </p:nvGrpSpPr>
        <p:grpSpPr bwMode="auto">
          <a:xfrm>
            <a:off x="381000" y="1295400"/>
            <a:ext cx="8142288" cy="6172200"/>
            <a:chOff x="240" y="816"/>
            <a:chExt cx="5129" cy="3888"/>
          </a:xfrm>
        </p:grpSpPr>
        <p:sp>
          <p:nvSpPr>
            <p:cNvPr id="8225" name="Freeform 10"/>
            <p:cNvSpPr>
              <a:spLocks/>
            </p:cNvSpPr>
            <p:nvPr/>
          </p:nvSpPr>
          <p:spPr bwMode="auto">
            <a:xfrm>
              <a:off x="744" y="816"/>
              <a:ext cx="611" cy="465"/>
            </a:xfrm>
            <a:custGeom>
              <a:avLst/>
              <a:gdLst>
                <a:gd name="T0" fmla="*/ 10 w 504"/>
                <a:gd name="T1" fmla="*/ 232 h 382"/>
                <a:gd name="T2" fmla="*/ 0 w 504"/>
                <a:gd name="T3" fmla="*/ 205 h 382"/>
                <a:gd name="T4" fmla="*/ 10 w 504"/>
                <a:gd name="T5" fmla="*/ 215 h 382"/>
                <a:gd name="T6" fmla="*/ 19 w 504"/>
                <a:gd name="T7" fmla="*/ 186 h 382"/>
                <a:gd name="T8" fmla="*/ 10 w 504"/>
                <a:gd name="T9" fmla="*/ 177 h 382"/>
                <a:gd name="T10" fmla="*/ 29 w 504"/>
                <a:gd name="T11" fmla="*/ 167 h 382"/>
                <a:gd name="T12" fmla="*/ 19 w 504"/>
                <a:gd name="T13" fmla="*/ 159 h 382"/>
                <a:gd name="T14" fmla="*/ 10 w 504"/>
                <a:gd name="T15" fmla="*/ 148 h 382"/>
                <a:gd name="T16" fmla="*/ 19 w 504"/>
                <a:gd name="T17" fmla="*/ 129 h 382"/>
                <a:gd name="T18" fmla="*/ 19 w 504"/>
                <a:gd name="T19" fmla="*/ 94 h 382"/>
                <a:gd name="T20" fmla="*/ 10 w 504"/>
                <a:gd name="T21" fmla="*/ 65 h 382"/>
                <a:gd name="T22" fmla="*/ 19 w 504"/>
                <a:gd name="T23" fmla="*/ 19 h 382"/>
                <a:gd name="T24" fmla="*/ 108 w 504"/>
                <a:gd name="T25" fmla="*/ 75 h 382"/>
                <a:gd name="T26" fmla="*/ 137 w 504"/>
                <a:gd name="T27" fmla="*/ 83 h 382"/>
                <a:gd name="T28" fmla="*/ 127 w 504"/>
                <a:gd name="T29" fmla="*/ 121 h 382"/>
                <a:gd name="T30" fmla="*/ 137 w 504"/>
                <a:gd name="T31" fmla="*/ 159 h 382"/>
                <a:gd name="T32" fmla="*/ 145 w 504"/>
                <a:gd name="T33" fmla="*/ 129 h 382"/>
                <a:gd name="T34" fmla="*/ 166 w 504"/>
                <a:gd name="T35" fmla="*/ 102 h 382"/>
                <a:gd name="T36" fmla="*/ 145 w 504"/>
                <a:gd name="T37" fmla="*/ 56 h 382"/>
                <a:gd name="T38" fmla="*/ 156 w 504"/>
                <a:gd name="T39" fmla="*/ 56 h 382"/>
                <a:gd name="T40" fmla="*/ 166 w 504"/>
                <a:gd name="T41" fmla="*/ 27 h 382"/>
                <a:gd name="T42" fmla="*/ 156 w 504"/>
                <a:gd name="T43" fmla="*/ 0 h 382"/>
                <a:gd name="T44" fmla="*/ 504 w 504"/>
                <a:gd name="T45" fmla="*/ 94 h 382"/>
                <a:gd name="T46" fmla="*/ 456 w 504"/>
                <a:gd name="T47" fmla="*/ 382 h 382"/>
                <a:gd name="T48" fmla="*/ 282 w 504"/>
                <a:gd name="T49" fmla="*/ 353 h 382"/>
                <a:gd name="T50" fmla="*/ 272 w 504"/>
                <a:gd name="T51" fmla="*/ 345 h 382"/>
                <a:gd name="T52" fmla="*/ 253 w 504"/>
                <a:gd name="T53" fmla="*/ 345 h 382"/>
                <a:gd name="T54" fmla="*/ 214 w 504"/>
                <a:gd name="T55" fmla="*/ 353 h 382"/>
                <a:gd name="T56" fmla="*/ 166 w 504"/>
                <a:gd name="T57" fmla="*/ 353 h 382"/>
                <a:gd name="T58" fmla="*/ 137 w 504"/>
                <a:gd name="T59" fmla="*/ 336 h 382"/>
                <a:gd name="T60" fmla="*/ 68 w 504"/>
                <a:gd name="T61" fmla="*/ 326 h 382"/>
                <a:gd name="T62" fmla="*/ 68 w 504"/>
                <a:gd name="T63" fmla="*/ 288 h 382"/>
                <a:gd name="T64" fmla="*/ 50 w 504"/>
                <a:gd name="T65" fmla="*/ 261 h 382"/>
                <a:gd name="T66" fmla="*/ 39 w 504"/>
                <a:gd name="T67" fmla="*/ 251 h 382"/>
                <a:gd name="T68" fmla="*/ 19 w 504"/>
                <a:gd name="T69" fmla="*/ 242 h 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4"/>
                <a:gd name="T106" fmla="*/ 0 h 382"/>
                <a:gd name="T107" fmla="*/ 504 w 504"/>
                <a:gd name="T108" fmla="*/ 382 h 3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4" h="382">
                  <a:moveTo>
                    <a:pt x="19" y="242"/>
                  </a:moveTo>
                  <a:lnTo>
                    <a:pt x="10" y="232"/>
                  </a:lnTo>
                  <a:lnTo>
                    <a:pt x="0" y="232"/>
                  </a:lnTo>
                  <a:lnTo>
                    <a:pt x="0" y="205"/>
                  </a:lnTo>
                  <a:lnTo>
                    <a:pt x="10" y="205"/>
                  </a:lnTo>
                  <a:lnTo>
                    <a:pt x="10" y="215"/>
                  </a:lnTo>
                  <a:lnTo>
                    <a:pt x="19" y="205"/>
                  </a:lnTo>
                  <a:lnTo>
                    <a:pt x="19" y="186"/>
                  </a:lnTo>
                  <a:lnTo>
                    <a:pt x="10" y="186"/>
                  </a:lnTo>
                  <a:lnTo>
                    <a:pt x="10" y="177"/>
                  </a:lnTo>
                  <a:lnTo>
                    <a:pt x="19" y="177"/>
                  </a:lnTo>
                  <a:lnTo>
                    <a:pt x="29" y="167"/>
                  </a:lnTo>
                  <a:lnTo>
                    <a:pt x="19" y="167"/>
                  </a:lnTo>
                  <a:lnTo>
                    <a:pt x="19" y="159"/>
                  </a:lnTo>
                  <a:lnTo>
                    <a:pt x="10" y="167"/>
                  </a:lnTo>
                  <a:lnTo>
                    <a:pt x="10" y="148"/>
                  </a:lnTo>
                  <a:lnTo>
                    <a:pt x="19" y="140"/>
                  </a:lnTo>
                  <a:lnTo>
                    <a:pt x="19" y="129"/>
                  </a:lnTo>
                  <a:lnTo>
                    <a:pt x="10" y="121"/>
                  </a:lnTo>
                  <a:lnTo>
                    <a:pt x="19" y="94"/>
                  </a:lnTo>
                  <a:lnTo>
                    <a:pt x="19" y="83"/>
                  </a:lnTo>
                  <a:lnTo>
                    <a:pt x="10" y="65"/>
                  </a:lnTo>
                  <a:lnTo>
                    <a:pt x="10" y="27"/>
                  </a:lnTo>
                  <a:lnTo>
                    <a:pt x="19" y="19"/>
                  </a:lnTo>
                  <a:lnTo>
                    <a:pt x="68" y="56"/>
                  </a:lnTo>
                  <a:lnTo>
                    <a:pt x="108" y="75"/>
                  </a:lnTo>
                  <a:lnTo>
                    <a:pt x="116" y="83"/>
                  </a:lnTo>
                  <a:lnTo>
                    <a:pt x="137" y="83"/>
                  </a:lnTo>
                  <a:lnTo>
                    <a:pt x="137" y="121"/>
                  </a:lnTo>
                  <a:lnTo>
                    <a:pt x="127" y="121"/>
                  </a:lnTo>
                  <a:lnTo>
                    <a:pt x="127" y="167"/>
                  </a:lnTo>
                  <a:lnTo>
                    <a:pt x="137" y="159"/>
                  </a:lnTo>
                  <a:lnTo>
                    <a:pt x="145" y="140"/>
                  </a:lnTo>
                  <a:lnTo>
                    <a:pt x="145" y="129"/>
                  </a:lnTo>
                  <a:lnTo>
                    <a:pt x="166" y="112"/>
                  </a:lnTo>
                  <a:lnTo>
                    <a:pt x="166" y="102"/>
                  </a:lnTo>
                  <a:lnTo>
                    <a:pt x="156" y="83"/>
                  </a:lnTo>
                  <a:lnTo>
                    <a:pt x="145" y="56"/>
                  </a:lnTo>
                  <a:lnTo>
                    <a:pt x="156" y="46"/>
                  </a:lnTo>
                  <a:lnTo>
                    <a:pt x="156" y="56"/>
                  </a:lnTo>
                  <a:lnTo>
                    <a:pt x="166" y="37"/>
                  </a:lnTo>
                  <a:lnTo>
                    <a:pt x="166" y="27"/>
                  </a:lnTo>
                  <a:lnTo>
                    <a:pt x="156" y="27"/>
                  </a:lnTo>
                  <a:lnTo>
                    <a:pt x="156" y="0"/>
                  </a:lnTo>
                  <a:lnTo>
                    <a:pt x="350" y="56"/>
                  </a:lnTo>
                  <a:lnTo>
                    <a:pt x="504" y="94"/>
                  </a:lnTo>
                  <a:lnTo>
                    <a:pt x="456" y="345"/>
                  </a:lnTo>
                  <a:lnTo>
                    <a:pt x="456" y="382"/>
                  </a:lnTo>
                  <a:lnTo>
                    <a:pt x="321" y="353"/>
                  </a:lnTo>
                  <a:lnTo>
                    <a:pt x="282" y="353"/>
                  </a:lnTo>
                  <a:lnTo>
                    <a:pt x="282" y="345"/>
                  </a:lnTo>
                  <a:lnTo>
                    <a:pt x="272" y="345"/>
                  </a:lnTo>
                  <a:lnTo>
                    <a:pt x="262" y="353"/>
                  </a:lnTo>
                  <a:lnTo>
                    <a:pt x="253" y="345"/>
                  </a:lnTo>
                  <a:lnTo>
                    <a:pt x="243" y="353"/>
                  </a:lnTo>
                  <a:lnTo>
                    <a:pt x="214" y="353"/>
                  </a:lnTo>
                  <a:lnTo>
                    <a:pt x="195" y="345"/>
                  </a:lnTo>
                  <a:lnTo>
                    <a:pt x="166" y="353"/>
                  </a:lnTo>
                  <a:lnTo>
                    <a:pt x="166" y="345"/>
                  </a:lnTo>
                  <a:lnTo>
                    <a:pt x="137" y="336"/>
                  </a:lnTo>
                  <a:lnTo>
                    <a:pt x="87" y="336"/>
                  </a:lnTo>
                  <a:lnTo>
                    <a:pt x="68" y="326"/>
                  </a:lnTo>
                  <a:lnTo>
                    <a:pt x="58" y="317"/>
                  </a:lnTo>
                  <a:lnTo>
                    <a:pt x="68" y="288"/>
                  </a:lnTo>
                  <a:lnTo>
                    <a:pt x="68" y="270"/>
                  </a:lnTo>
                  <a:lnTo>
                    <a:pt x="50" y="261"/>
                  </a:lnTo>
                  <a:lnTo>
                    <a:pt x="39" y="261"/>
                  </a:lnTo>
                  <a:lnTo>
                    <a:pt x="39" y="251"/>
                  </a:lnTo>
                  <a:lnTo>
                    <a:pt x="29" y="242"/>
                  </a:lnTo>
                  <a:lnTo>
                    <a:pt x="19" y="242"/>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26" name="Freeform 11"/>
            <p:cNvSpPr>
              <a:spLocks/>
            </p:cNvSpPr>
            <p:nvPr/>
          </p:nvSpPr>
          <p:spPr bwMode="auto">
            <a:xfrm>
              <a:off x="580" y="1111"/>
              <a:ext cx="742" cy="646"/>
            </a:xfrm>
            <a:custGeom>
              <a:avLst/>
              <a:gdLst>
                <a:gd name="T0" fmla="*/ 10 w 612"/>
                <a:gd name="T1" fmla="*/ 400 h 530"/>
                <a:gd name="T2" fmla="*/ 0 w 612"/>
                <a:gd name="T3" fmla="*/ 389 h 530"/>
                <a:gd name="T4" fmla="*/ 0 w 612"/>
                <a:gd name="T5" fmla="*/ 354 h 530"/>
                <a:gd name="T6" fmla="*/ 10 w 612"/>
                <a:gd name="T7" fmla="*/ 335 h 530"/>
                <a:gd name="T8" fmla="*/ 0 w 612"/>
                <a:gd name="T9" fmla="*/ 306 h 530"/>
                <a:gd name="T10" fmla="*/ 19 w 612"/>
                <a:gd name="T11" fmla="*/ 287 h 530"/>
                <a:gd name="T12" fmla="*/ 19 w 612"/>
                <a:gd name="T13" fmla="*/ 279 h 530"/>
                <a:gd name="T14" fmla="*/ 29 w 612"/>
                <a:gd name="T15" fmla="*/ 279 h 530"/>
                <a:gd name="T16" fmla="*/ 29 w 612"/>
                <a:gd name="T17" fmla="*/ 260 h 530"/>
                <a:gd name="T18" fmla="*/ 48 w 612"/>
                <a:gd name="T19" fmla="*/ 241 h 530"/>
                <a:gd name="T20" fmla="*/ 87 w 612"/>
                <a:gd name="T21" fmla="*/ 132 h 530"/>
                <a:gd name="T22" fmla="*/ 106 w 612"/>
                <a:gd name="T23" fmla="*/ 113 h 530"/>
                <a:gd name="T24" fmla="*/ 127 w 612"/>
                <a:gd name="T25" fmla="*/ 38 h 530"/>
                <a:gd name="T26" fmla="*/ 135 w 612"/>
                <a:gd name="T27" fmla="*/ 19 h 530"/>
                <a:gd name="T28" fmla="*/ 135 w 612"/>
                <a:gd name="T29" fmla="*/ 0 h 530"/>
                <a:gd name="T30" fmla="*/ 164 w 612"/>
                <a:gd name="T31" fmla="*/ 0 h 530"/>
                <a:gd name="T32" fmla="*/ 174 w 612"/>
                <a:gd name="T33" fmla="*/ 10 h 530"/>
                <a:gd name="T34" fmla="*/ 174 w 612"/>
                <a:gd name="T35" fmla="*/ 19 h 530"/>
                <a:gd name="T36" fmla="*/ 185 w 612"/>
                <a:gd name="T37" fmla="*/ 19 h 530"/>
                <a:gd name="T38" fmla="*/ 203 w 612"/>
                <a:gd name="T39" fmla="*/ 29 h 530"/>
                <a:gd name="T40" fmla="*/ 203 w 612"/>
                <a:gd name="T41" fmla="*/ 46 h 530"/>
                <a:gd name="T42" fmla="*/ 193 w 612"/>
                <a:gd name="T43" fmla="*/ 75 h 530"/>
                <a:gd name="T44" fmla="*/ 203 w 612"/>
                <a:gd name="T45" fmla="*/ 84 h 530"/>
                <a:gd name="T46" fmla="*/ 222 w 612"/>
                <a:gd name="T47" fmla="*/ 94 h 530"/>
                <a:gd name="T48" fmla="*/ 272 w 612"/>
                <a:gd name="T49" fmla="*/ 94 h 530"/>
                <a:gd name="T50" fmla="*/ 301 w 612"/>
                <a:gd name="T51" fmla="*/ 103 h 530"/>
                <a:gd name="T52" fmla="*/ 301 w 612"/>
                <a:gd name="T53" fmla="*/ 113 h 530"/>
                <a:gd name="T54" fmla="*/ 330 w 612"/>
                <a:gd name="T55" fmla="*/ 103 h 530"/>
                <a:gd name="T56" fmla="*/ 349 w 612"/>
                <a:gd name="T57" fmla="*/ 113 h 530"/>
                <a:gd name="T58" fmla="*/ 378 w 612"/>
                <a:gd name="T59" fmla="*/ 113 h 530"/>
                <a:gd name="T60" fmla="*/ 388 w 612"/>
                <a:gd name="T61" fmla="*/ 103 h 530"/>
                <a:gd name="T62" fmla="*/ 398 w 612"/>
                <a:gd name="T63" fmla="*/ 113 h 530"/>
                <a:gd name="T64" fmla="*/ 407 w 612"/>
                <a:gd name="T65" fmla="*/ 103 h 530"/>
                <a:gd name="T66" fmla="*/ 417 w 612"/>
                <a:gd name="T67" fmla="*/ 103 h 530"/>
                <a:gd name="T68" fmla="*/ 417 w 612"/>
                <a:gd name="T69" fmla="*/ 113 h 530"/>
                <a:gd name="T70" fmla="*/ 456 w 612"/>
                <a:gd name="T71" fmla="*/ 113 h 530"/>
                <a:gd name="T72" fmla="*/ 591 w 612"/>
                <a:gd name="T73" fmla="*/ 140 h 530"/>
                <a:gd name="T74" fmla="*/ 591 w 612"/>
                <a:gd name="T75" fmla="*/ 149 h 530"/>
                <a:gd name="T76" fmla="*/ 612 w 612"/>
                <a:gd name="T77" fmla="*/ 166 h 530"/>
                <a:gd name="T78" fmla="*/ 612 w 612"/>
                <a:gd name="T79" fmla="*/ 176 h 530"/>
                <a:gd name="T80" fmla="*/ 583 w 612"/>
                <a:gd name="T81" fmla="*/ 232 h 530"/>
                <a:gd name="T82" fmla="*/ 554 w 612"/>
                <a:gd name="T83" fmla="*/ 260 h 530"/>
                <a:gd name="T84" fmla="*/ 533 w 612"/>
                <a:gd name="T85" fmla="*/ 287 h 530"/>
                <a:gd name="T86" fmla="*/ 533 w 612"/>
                <a:gd name="T87" fmla="*/ 306 h 530"/>
                <a:gd name="T88" fmla="*/ 544 w 612"/>
                <a:gd name="T89" fmla="*/ 306 h 530"/>
                <a:gd name="T90" fmla="*/ 554 w 612"/>
                <a:gd name="T91" fmla="*/ 316 h 530"/>
                <a:gd name="T92" fmla="*/ 554 w 612"/>
                <a:gd name="T93" fmla="*/ 325 h 530"/>
                <a:gd name="T94" fmla="*/ 544 w 612"/>
                <a:gd name="T95" fmla="*/ 325 h 530"/>
                <a:gd name="T96" fmla="*/ 544 w 612"/>
                <a:gd name="T97" fmla="*/ 335 h 530"/>
                <a:gd name="T98" fmla="*/ 533 w 612"/>
                <a:gd name="T99" fmla="*/ 354 h 530"/>
                <a:gd name="T100" fmla="*/ 494 w 612"/>
                <a:gd name="T101" fmla="*/ 530 h 530"/>
                <a:gd name="T102" fmla="*/ 291 w 612"/>
                <a:gd name="T103" fmla="*/ 475 h 530"/>
                <a:gd name="T104" fmla="*/ 10 w 612"/>
                <a:gd name="T105" fmla="*/ 400 h 5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2"/>
                <a:gd name="T160" fmla="*/ 0 h 530"/>
                <a:gd name="T161" fmla="*/ 612 w 612"/>
                <a:gd name="T162" fmla="*/ 530 h 5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2" h="530">
                  <a:moveTo>
                    <a:pt x="10" y="400"/>
                  </a:moveTo>
                  <a:lnTo>
                    <a:pt x="0" y="389"/>
                  </a:lnTo>
                  <a:lnTo>
                    <a:pt x="0" y="354"/>
                  </a:lnTo>
                  <a:lnTo>
                    <a:pt x="10" y="335"/>
                  </a:lnTo>
                  <a:lnTo>
                    <a:pt x="0" y="306"/>
                  </a:lnTo>
                  <a:lnTo>
                    <a:pt x="19" y="287"/>
                  </a:lnTo>
                  <a:lnTo>
                    <a:pt x="19" y="279"/>
                  </a:lnTo>
                  <a:lnTo>
                    <a:pt x="29" y="279"/>
                  </a:lnTo>
                  <a:lnTo>
                    <a:pt x="29" y="260"/>
                  </a:lnTo>
                  <a:lnTo>
                    <a:pt x="48" y="241"/>
                  </a:lnTo>
                  <a:lnTo>
                    <a:pt x="87" y="132"/>
                  </a:lnTo>
                  <a:lnTo>
                    <a:pt x="106" y="113"/>
                  </a:lnTo>
                  <a:lnTo>
                    <a:pt x="127" y="38"/>
                  </a:lnTo>
                  <a:lnTo>
                    <a:pt x="135" y="19"/>
                  </a:lnTo>
                  <a:lnTo>
                    <a:pt x="135" y="0"/>
                  </a:lnTo>
                  <a:lnTo>
                    <a:pt x="164" y="0"/>
                  </a:lnTo>
                  <a:lnTo>
                    <a:pt x="174" y="10"/>
                  </a:lnTo>
                  <a:lnTo>
                    <a:pt x="174" y="19"/>
                  </a:lnTo>
                  <a:lnTo>
                    <a:pt x="185" y="19"/>
                  </a:lnTo>
                  <a:lnTo>
                    <a:pt x="203" y="29"/>
                  </a:lnTo>
                  <a:lnTo>
                    <a:pt x="203" y="46"/>
                  </a:lnTo>
                  <a:lnTo>
                    <a:pt x="193" y="75"/>
                  </a:lnTo>
                  <a:lnTo>
                    <a:pt x="203" y="84"/>
                  </a:lnTo>
                  <a:lnTo>
                    <a:pt x="222" y="94"/>
                  </a:lnTo>
                  <a:lnTo>
                    <a:pt x="272" y="94"/>
                  </a:lnTo>
                  <a:lnTo>
                    <a:pt x="301" y="103"/>
                  </a:lnTo>
                  <a:lnTo>
                    <a:pt x="301" y="113"/>
                  </a:lnTo>
                  <a:lnTo>
                    <a:pt x="330" y="103"/>
                  </a:lnTo>
                  <a:lnTo>
                    <a:pt x="349" y="113"/>
                  </a:lnTo>
                  <a:lnTo>
                    <a:pt x="378" y="113"/>
                  </a:lnTo>
                  <a:lnTo>
                    <a:pt x="388" y="103"/>
                  </a:lnTo>
                  <a:lnTo>
                    <a:pt x="398" y="113"/>
                  </a:lnTo>
                  <a:lnTo>
                    <a:pt x="407" y="103"/>
                  </a:lnTo>
                  <a:lnTo>
                    <a:pt x="417" y="103"/>
                  </a:lnTo>
                  <a:lnTo>
                    <a:pt x="417" y="113"/>
                  </a:lnTo>
                  <a:lnTo>
                    <a:pt x="456" y="113"/>
                  </a:lnTo>
                  <a:lnTo>
                    <a:pt x="591" y="140"/>
                  </a:lnTo>
                  <a:lnTo>
                    <a:pt x="591" y="149"/>
                  </a:lnTo>
                  <a:lnTo>
                    <a:pt x="612" y="166"/>
                  </a:lnTo>
                  <a:lnTo>
                    <a:pt x="612" y="176"/>
                  </a:lnTo>
                  <a:lnTo>
                    <a:pt x="583" y="232"/>
                  </a:lnTo>
                  <a:lnTo>
                    <a:pt x="554" y="260"/>
                  </a:lnTo>
                  <a:lnTo>
                    <a:pt x="533" y="287"/>
                  </a:lnTo>
                  <a:lnTo>
                    <a:pt x="533" y="306"/>
                  </a:lnTo>
                  <a:lnTo>
                    <a:pt x="544" y="306"/>
                  </a:lnTo>
                  <a:lnTo>
                    <a:pt x="554" y="316"/>
                  </a:lnTo>
                  <a:lnTo>
                    <a:pt x="554" y="325"/>
                  </a:lnTo>
                  <a:lnTo>
                    <a:pt x="544" y="325"/>
                  </a:lnTo>
                  <a:lnTo>
                    <a:pt x="544" y="335"/>
                  </a:lnTo>
                  <a:lnTo>
                    <a:pt x="533" y="354"/>
                  </a:lnTo>
                  <a:lnTo>
                    <a:pt x="494" y="530"/>
                  </a:lnTo>
                  <a:lnTo>
                    <a:pt x="291" y="475"/>
                  </a:lnTo>
                  <a:lnTo>
                    <a:pt x="10" y="40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27" name="Freeform 12"/>
            <p:cNvSpPr>
              <a:spLocks/>
            </p:cNvSpPr>
            <p:nvPr/>
          </p:nvSpPr>
          <p:spPr bwMode="auto">
            <a:xfrm>
              <a:off x="509" y="1598"/>
              <a:ext cx="741" cy="1303"/>
            </a:xfrm>
            <a:custGeom>
              <a:avLst/>
              <a:gdLst>
                <a:gd name="T0" fmla="*/ 349 w 610"/>
                <a:gd name="T1" fmla="*/ 1050 h 1069"/>
                <a:gd name="T2" fmla="*/ 338 w 610"/>
                <a:gd name="T3" fmla="*/ 1023 h 1069"/>
                <a:gd name="T4" fmla="*/ 338 w 610"/>
                <a:gd name="T5" fmla="*/ 987 h 1069"/>
                <a:gd name="T6" fmla="*/ 320 w 610"/>
                <a:gd name="T7" fmla="*/ 941 h 1069"/>
                <a:gd name="T8" fmla="*/ 291 w 610"/>
                <a:gd name="T9" fmla="*/ 912 h 1069"/>
                <a:gd name="T10" fmla="*/ 272 w 610"/>
                <a:gd name="T11" fmla="*/ 903 h 1069"/>
                <a:gd name="T12" fmla="*/ 272 w 610"/>
                <a:gd name="T13" fmla="*/ 884 h 1069"/>
                <a:gd name="T14" fmla="*/ 251 w 610"/>
                <a:gd name="T15" fmla="*/ 874 h 1069"/>
                <a:gd name="T16" fmla="*/ 222 w 610"/>
                <a:gd name="T17" fmla="*/ 855 h 1069"/>
                <a:gd name="T18" fmla="*/ 203 w 610"/>
                <a:gd name="T19" fmla="*/ 819 h 1069"/>
                <a:gd name="T20" fmla="*/ 156 w 610"/>
                <a:gd name="T21" fmla="*/ 801 h 1069"/>
                <a:gd name="T22" fmla="*/ 125 w 610"/>
                <a:gd name="T23" fmla="*/ 782 h 1069"/>
                <a:gd name="T24" fmla="*/ 135 w 610"/>
                <a:gd name="T25" fmla="*/ 753 h 1069"/>
                <a:gd name="T26" fmla="*/ 125 w 610"/>
                <a:gd name="T27" fmla="*/ 717 h 1069"/>
                <a:gd name="T28" fmla="*/ 116 w 610"/>
                <a:gd name="T29" fmla="*/ 688 h 1069"/>
                <a:gd name="T30" fmla="*/ 96 w 610"/>
                <a:gd name="T31" fmla="*/ 632 h 1069"/>
                <a:gd name="T32" fmla="*/ 87 w 610"/>
                <a:gd name="T33" fmla="*/ 613 h 1069"/>
                <a:gd name="T34" fmla="*/ 77 w 610"/>
                <a:gd name="T35" fmla="*/ 567 h 1069"/>
                <a:gd name="T36" fmla="*/ 87 w 610"/>
                <a:gd name="T37" fmla="*/ 558 h 1069"/>
                <a:gd name="T38" fmla="*/ 77 w 610"/>
                <a:gd name="T39" fmla="*/ 521 h 1069"/>
                <a:gd name="T40" fmla="*/ 58 w 610"/>
                <a:gd name="T41" fmla="*/ 456 h 1069"/>
                <a:gd name="T42" fmla="*/ 67 w 610"/>
                <a:gd name="T43" fmla="*/ 437 h 1069"/>
                <a:gd name="T44" fmla="*/ 77 w 610"/>
                <a:gd name="T45" fmla="*/ 456 h 1069"/>
                <a:gd name="T46" fmla="*/ 87 w 610"/>
                <a:gd name="T47" fmla="*/ 437 h 1069"/>
                <a:gd name="T48" fmla="*/ 87 w 610"/>
                <a:gd name="T49" fmla="*/ 408 h 1069"/>
                <a:gd name="T50" fmla="*/ 67 w 610"/>
                <a:gd name="T51" fmla="*/ 418 h 1069"/>
                <a:gd name="T52" fmla="*/ 58 w 610"/>
                <a:gd name="T53" fmla="*/ 427 h 1069"/>
                <a:gd name="T54" fmla="*/ 38 w 610"/>
                <a:gd name="T55" fmla="*/ 399 h 1069"/>
                <a:gd name="T56" fmla="*/ 29 w 610"/>
                <a:gd name="T57" fmla="*/ 336 h 1069"/>
                <a:gd name="T58" fmla="*/ 9 w 610"/>
                <a:gd name="T59" fmla="*/ 299 h 1069"/>
                <a:gd name="T60" fmla="*/ 9 w 610"/>
                <a:gd name="T61" fmla="*/ 280 h 1069"/>
                <a:gd name="T62" fmla="*/ 19 w 610"/>
                <a:gd name="T63" fmla="*/ 242 h 1069"/>
                <a:gd name="T64" fmla="*/ 19 w 610"/>
                <a:gd name="T65" fmla="*/ 215 h 1069"/>
                <a:gd name="T66" fmla="*/ 9 w 610"/>
                <a:gd name="T67" fmla="*/ 186 h 1069"/>
                <a:gd name="T68" fmla="*/ 0 w 610"/>
                <a:gd name="T69" fmla="*/ 167 h 1069"/>
                <a:gd name="T70" fmla="*/ 9 w 610"/>
                <a:gd name="T71" fmla="*/ 148 h 1069"/>
                <a:gd name="T72" fmla="*/ 9 w 610"/>
                <a:gd name="T73" fmla="*/ 121 h 1069"/>
                <a:gd name="T74" fmla="*/ 38 w 610"/>
                <a:gd name="T75" fmla="*/ 75 h 1069"/>
                <a:gd name="T76" fmla="*/ 58 w 610"/>
                <a:gd name="T77" fmla="*/ 27 h 1069"/>
                <a:gd name="T78" fmla="*/ 58 w 610"/>
                <a:gd name="T79" fmla="*/ 0 h 1069"/>
                <a:gd name="T80" fmla="*/ 349 w 610"/>
                <a:gd name="T81" fmla="*/ 75 h 1069"/>
                <a:gd name="T82" fmla="*/ 591 w 610"/>
                <a:gd name="T83" fmla="*/ 847 h 1069"/>
                <a:gd name="T84" fmla="*/ 602 w 610"/>
                <a:gd name="T85" fmla="*/ 884 h 1069"/>
                <a:gd name="T86" fmla="*/ 610 w 610"/>
                <a:gd name="T87" fmla="*/ 912 h 1069"/>
                <a:gd name="T88" fmla="*/ 602 w 610"/>
                <a:gd name="T89" fmla="*/ 941 h 1069"/>
                <a:gd name="T90" fmla="*/ 581 w 610"/>
                <a:gd name="T91" fmla="*/ 958 h 1069"/>
                <a:gd name="T92" fmla="*/ 562 w 610"/>
                <a:gd name="T93" fmla="*/ 1005 h 1069"/>
                <a:gd name="T94" fmla="*/ 552 w 610"/>
                <a:gd name="T95" fmla="*/ 1041 h 1069"/>
                <a:gd name="T96" fmla="*/ 562 w 610"/>
                <a:gd name="T97" fmla="*/ 1060 h 1069"/>
                <a:gd name="T98" fmla="*/ 533 w 610"/>
                <a:gd name="T99" fmla="*/ 1069 h 10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0"/>
                <a:gd name="T151" fmla="*/ 0 h 1069"/>
                <a:gd name="T152" fmla="*/ 610 w 610"/>
                <a:gd name="T153" fmla="*/ 1069 h 10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0" h="1069">
                  <a:moveTo>
                    <a:pt x="533" y="1069"/>
                  </a:moveTo>
                  <a:lnTo>
                    <a:pt x="349" y="1050"/>
                  </a:lnTo>
                  <a:lnTo>
                    <a:pt x="349" y="1023"/>
                  </a:lnTo>
                  <a:lnTo>
                    <a:pt x="338" y="1023"/>
                  </a:lnTo>
                  <a:lnTo>
                    <a:pt x="349" y="1014"/>
                  </a:lnTo>
                  <a:lnTo>
                    <a:pt x="338" y="987"/>
                  </a:lnTo>
                  <a:lnTo>
                    <a:pt x="330" y="949"/>
                  </a:lnTo>
                  <a:lnTo>
                    <a:pt x="320" y="941"/>
                  </a:lnTo>
                  <a:lnTo>
                    <a:pt x="309" y="922"/>
                  </a:lnTo>
                  <a:lnTo>
                    <a:pt x="291" y="912"/>
                  </a:lnTo>
                  <a:lnTo>
                    <a:pt x="280" y="912"/>
                  </a:lnTo>
                  <a:lnTo>
                    <a:pt x="272" y="903"/>
                  </a:lnTo>
                  <a:lnTo>
                    <a:pt x="280" y="893"/>
                  </a:lnTo>
                  <a:lnTo>
                    <a:pt x="272" y="884"/>
                  </a:lnTo>
                  <a:lnTo>
                    <a:pt x="272" y="874"/>
                  </a:lnTo>
                  <a:lnTo>
                    <a:pt x="251" y="874"/>
                  </a:lnTo>
                  <a:lnTo>
                    <a:pt x="243" y="865"/>
                  </a:lnTo>
                  <a:lnTo>
                    <a:pt x="222" y="855"/>
                  </a:lnTo>
                  <a:lnTo>
                    <a:pt x="214" y="828"/>
                  </a:lnTo>
                  <a:lnTo>
                    <a:pt x="203" y="819"/>
                  </a:lnTo>
                  <a:lnTo>
                    <a:pt x="193" y="819"/>
                  </a:lnTo>
                  <a:lnTo>
                    <a:pt x="156" y="801"/>
                  </a:lnTo>
                  <a:lnTo>
                    <a:pt x="145" y="801"/>
                  </a:lnTo>
                  <a:lnTo>
                    <a:pt x="125" y="782"/>
                  </a:lnTo>
                  <a:lnTo>
                    <a:pt x="125" y="772"/>
                  </a:lnTo>
                  <a:lnTo>
                    <a:pt x="135" y="753"/>
                  </a:lnTo>
                  <a:lnTo>
                    <a:pt x="135" y="725"/>
                  </a:lnTo>
                  <a:lnTo>
                    <a:pt x="125" y="717"/>
                  </a:lnTo>
                  <a:lnTo>
                    <a:pt x="125" y="698"/>
                  </a:lnTo>
                  <a:lnTo>
                    <a:pt x="116" y="688"/>
                  </a:lnTo>
                  <a:lnTo>
                    <a:pt x="96" y="642"/>
                  </a:lnTo>
                  <a:lnTo>
                    <a:pt x="96" y="632"/>
                  </a:lnTo>
                  <a:lnTo>
                    <a:pt x="87" y="623"/>
                  </a:lnTo>
                  <a:lnTo>
                    <a:pt x="87" y="613"/>
                  </a:lnTo>
                  <a:lnTo>
                    <a:pt x="67" y="585"/>
                  </a:lnTo>
                  <a:lnTo>
                    <a:pt x="77" y="567"/>
                  </a:lnTo>
                  <a:lnTo>
                    <a:pt x="77" y="558"/>
                  </a:lnTo>
                  <a:lnTo>
                    <a:pt x="87" y="558"/>
                  </a:lnTo>
                  <a:lnTo>
                    <a:pt x="87" y="529"/>
                  </a:lnTo>
                  <a:lnTo>
                    <a:pt x="77" y="521"/>
                  </a:lnTo>
                  <a:lnTo>
                    <a:pt x="58" y="510"/>
                  </a:lnTo>
                  <a:lnTo>
                    <a:pt x="58" y="456"/>
                  </a:lnTo>
                  <a:lnTo>
                    <a:pt x="67" y="456"/>
                  </a:lnTo>
                  <a:lnTo>
                    <a:pt x="67" y="437"/>
                  </a:lnTo>
                  <a:lnTo>
                    <a:pt x="67" y="456"/>
                  </a:lnTo>
                  <a:lnTo>
                    <a:pt x="77" y="456"/>
                  </a:lnTo>
                  <a:lnTo>
                    <a:pt x="87" y="464"/>
                  </a:lnTo>
                  <a:lnTo>
                    <a:pt x="87" y="437"/>
                  </a:lnTo>
                  <a:lnTo>
                    <a:pt x="77" y="427"/>
                  </a:lnTo>
                  <a:lnTo>
                    <a:pt x="87" y="408"/>
                  </a:lnTo>
                  <a:lnTo>
                    <a:pt x="77" y="408"/>
                  </a:lnTo>
                  <a:lnTo>
                    <a:pt x="67" y="418"/>
                  </a:lnTo>
                  <a:lnTo>
                    <a:pt x="67" y="427"/>
                  </a:lnTo>
                  <a:lnTo>
                    <a:pt x="58" y="427"/>
                  </a:lnTo>
                  <a:lnTo>
                    <a:pt x="48" y="408"/>
                  </a:lnTo>
                  <a:lnTo>
                    <a:pt x="38" y="399"/>
                  </a:lnTo>
                  <a:lnTo>
                    <a:pt x="38" y="353"/>
                  </a:lnTo>
                  <a:lnTo>
                    <a:pt x="29" y="336"/>
                  </a:lnTo>
                  <a:lnTo>
                    <a:pt x="19" y="326"/>
                  </a:lnTo>
                  <a:lnTo>
                    <a:pt x="9" y="299"/>
                  </a:lnTo>
                  <a:lnTo>
                    <a:pt x="19" y="288"/>
                  </a:lnTo>
                  <a:lnTo>
                    <a:pt x="9" y="280"/>
                  </a:lnTo>
                  <a:lnTo>
                    <a:pt x="9" y="270"/>
                  </a:lnTo>
                  <a:lnTo>
                    <a:pt x="19" y="242"/>
                  </a:lnTo>
                  <a:lnTo>
                    <a:pt x="29" y="232"/>
                  </a:lnTo>
                  <a:lnTo>
                    <a:pt x="19" y="215"/>
                  </a:lnTo>
                  <a:lnTo>
                    <a:pt x="19" y="186"/>
                  </a:lnTo>
                  <a:lnTo>
                    <a:pt x="9" y="186"/>
                  </a:lnTo>
                  <a:lnTo>
                    <a:pt x="9" y="177"/>
                  </a:lnTo>
                  <a:lnTo>
                    <a:pt x="0" y="167"/>
                  </a:lnTo>
                  <a:lnTo>
                    <a:pt x="0" y="148"/>
                  </a:lnTo>
                  <a:lnTo>
                    <a:pt x="9" y="148"/>
                  </a:lnTo>
                  <a:lnTo>
                    <a:pt x="0" y="140"/>
                  </a:lnTo>
                  <a:lnTo>
                    <a:pt x="9" y="121"/>
                  </a:lnTo>
                  <a:lnTo>
                    <a:pt x="38" y="94"/>
                  </a:lnTo>
                  <a:lnTo>
                    <a:pt x="38" y="75"/>
                  </a:lnTo>
                  <a:lnTo>
                    <a:pt x="58" y="56"/>
                  </a:lnTo>
                  <a:lnTo>
                    <a:pt x="58" y="27"/>
                  </a:lnTo>
                  <a:lnTo>
                    <a:pt x="48" y="19"/>
                  </a:lnTo>
                  <a:lnTo>
                    <a:pt x="58" y="0"/>
                  </a:lnTo>
                  <a:lnTo>
                    <a:pt x="67" y="0"/>
                  </a:lnTo>
                  <a:lnTo>
                    <a:pt x="349" y="75"/>
                  </a:lnTo>
                  <a:lnTo>
                    <a:pt x="280" y="372"/>
                  </a:lnTo>
                  <a:lnTo>
                    <a:pt x="591" y="847"/>
                  </a:lnTo>
                  <a:lnTo>
                    <a:pt x="591" y="874"/>
                  </a:lnTo>
                  <a:lnTo>
                    <a:pt x="602" y="884"/>
                  </a:lnTo>
                  <a:lnTo>
                    <a:pt x="602" y="912"/>
                  </a:lnTo>
                  <a:lnTo>
                    <a:pt x="610" y="912"/>
                  </a:lnTo>
                  <a:lnTo>
                    <a:pt x="610" y="930"/>
                  </a:lnTo>
                  <a:lnTo>
                    <a:pt x="602" y="941"/>
                  </a:lnTo>
                  <a:lnTo>
                    <a:pt x="591" y="941"/>
                  </a:lnTo>
                  <a:lnTo>
                    <a:pt x="581" y="958"/>
                  </a:lnTo>
                  <a:lnTo>
                    <a:pt x="573" y="987"/>
                  </a:lnTo>
                  <a:lnTo>
                    <a:pt x="562" y="1005"/>
                  </a:lnTo>
                  <a:lnTo>
                    <a:pt x="552" y="1005"/>
                  </a:lnTo>
                  <a:lnTo>
                    <a:pt x="552" y="1041"/>
                  </a:lnTo>
                  <a:lnTo>
                    <a:pt x="562" y="1050"/>
                  </a:lnTo>
                  <a:lnTo>
                    <a:pt x="562" y="1060"/>
                  </a:lnTo>
                  <a:lnTo>
                    <a:pt x="552" y="1069"/>
                  </a:lnTo>
                  <a:lnTo>
                    <a:pt x="533" y="106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28" name="Freeform 13"/>
            <p:cNvSpPr>
              <a:spLocks/>
            </p:cNvSpPr>
            <p:nvPr/>
          </p:nvSpPr>
          <p:spPr bwMode="auto">
            <a:xfrm>
              <a:off x="1179" y="928"/>
              <a:ext cx="567" cy="932"/>
            </a:xfrm>
            <a:custGeom>
              <a:avLst/>
              <a:gdLst>
                <a:gd name="T0" fmla="*/ 39 w 467"/>
                <a:gd name="T1" fmla="*/ 504 h 765"/>
                <a:gd name="T2" fmla="*/ 50 w 467"/>
                <a:gd name="T3" fmla="*/ 475 h 765"/>
                <a:gd name="T4" fmla="*/ 58 w 467"/>
                <a:gd name="T5" fmla="*/ 466 h 765"/>
                <a:gd name="T6" fmla="*/ 39 w 467"/>
                <a:gd name="T7" fmla="*/ 456 h 765"/>
                <a:gd name="T8" fmla="*/ 58 w 467"/>
                <a:gd name="T9" fmla="*/ 410 h 765"/>
                <a:gd name="T10" fmla="*/ 116 w 467"/>
                <a:gd name="T11" fmla="*/ 326 h 765"/>
                <a:gd name="T12" fmla="*/ 97 w 467"/>
                <a:gd name="T13" fmla="*/ 299 h 765"/>
                <a:gd name="T14" fmla="*/ 147 w 467"/>
                <a:gd name="T15" fmla="*/ 0 h 765"/>
                <a:gd name="T16" fmla="*/ 195 w 467"/>
                <a:gd name="T17" fmla="*/ 113 h 765"/>
                <a:gd name="T18" fmla="*/ 205 w 467"/>
                <a:gd name="T19" fmla="*/ 169 h 765"/>
                <a:gd name="T20" fmla="*/ 234 w 467"/>
                <a:gd name="T21" fmla="*/ 196 h 765"/>
                <a:gd name="T22" fmla="*/ 243 w 467"/>
                <a:gd name="T23" fmla="*/ 234 h 765"/>
                <a:gd name="T24" fmla="*/ 263 w 467"/>
                <a:gd name="T25" fmla="*/ 253 h 765"/>
                <a:gd name="T26" fmla="*/ 272 w 467"/>
                <a:gd name="T27" fmla="*/ 263 h 765"/>
                <a:gd name="T28" fmla="*/ 263 w 467"/>
                <a:gd name="T29" fmla="*/ 299 h 765"/>
                <a:gd name="T30" fmla="*/ 253 w 467"/>
                <a:gd name="T31" fmla="*/ 345 h 765"/>
                <a:gd name="T32" fmla="*/ 243 w 467"/>
                <a:gd name="T33" fmla="*/ 364 h 765"/>
                <a:gd name="T34" fmla="*/ 263 w 467"/>
                <a:gd name="T35" fmla="*/ 372 h 765"/>
                <a:gd name="T36" fmla="*/ 282 w 467"/>
                <a:gd name="T37" fmla="*/ 353 h 765"/>
                <a:gd name="T38" fmla="*/ 292 w 467"/>
                <a:gd name="T39" fmla="*/ 372 h 765"/>
                <a:gd name="T40" fmla="*/ 292 w 467"/>
                <a:gd name="T41" fmla="*/ 382 h 765"/>
                <a:gd name="T42" fmla="*/ 303 w 467"/>
                <a:gd name="T43" fmla="*/ 420 h 765"/>
                <a:gd name="T44" fmla="*/ 311 w 467"/>
                <a:gd name="T45" fmla="*/ 437 h 765"/>
                <a:gd name="T46" fmla="*/ 311 w 467"/>
                <a:gd name="T47" fmla="*/ 456 h 765"/>
                <a:gd name="T48" fmla="*/ 332 w 467"/>
                <a:gd name="T49" fmla="*/ 466 h 765"/>
                <a:gd name="T50" fmla="*/ 321 w 467"/>
                <a:gd name="T51" fmla="*/ 485 h 765"/>
                <a:gd name="T52" fmla="*/ 340 w 467"/>
                <a:gd name="T53" fmla="*/ 493 h 765"/>
                <a:gd name="T54" fmla="*/ 369 w 467"/>
                <a:gd name="T55" fmla="*/ 504 h 765"/>
                <a:gd name="T56" fmla="*/ 409 w 467"/>
                <a:gd name="T57" fmla="*/ 493 h 765"/>
                <a:gd name="T58" fmla="*/ 438 w 467"/>
                <a:gd name="T59" fmla="*/ 504 h 765"/>
                <a:gd name="T60" fmla="*/ 448 w 467"/>
                <a:gd name="T61" fmla="*/ 485 h 765"/>
                <a:gd name="T62" fmla="*/ 458 w 467"/>
                <a:gd name="T63" fmla="*/ 504 h 765"/>
                <a:gd name="T64" fmla="*/ 427 w 467"/>
                <a:gd name="T65" fmla="*/ 765 h 765"/>
                <a:gd name="T66" fmla="*/ 0 w 467"/>
                <a:gd name="T67" fmla="*/ 681 h 7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765"/>
                <a:gd name="T104" fmla="*/ 467 w 467"/>
                <a:gd name="T105" fmla="*/ 765 h 7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765">
                  <a:moveTo>
                    <a:pt x="0" y="681"/>
                  </a:moveTo>
                  <a:lnTo>
                    <a:pt x="39" y="504"/>
                  </a:lnTo>
                  <a:lnTo>
                    <a:pt x="50" y="485"/>
                  </a:lnTo>
                  <a:lnTo>
                    <a:pt x="50" y="475"/>
                  </a:lnTo>
                  <a:lnTo>
                    <a:pt x="58" y="475"/>
                  </a:lnTo>
                  <a:lnTo>
                    <a:pt x="58" y="466"/>
                  </a:lnTo>
                  <a:lnTo>
                    <a:pt x="50" y="456"/>
                  </a:lnTo>
                  <a:lnTo>
                    <a:pt x="39" y="456"/>
                  </a:lnTo>
                  <a:lnTo>
                    <a:pt x="39" y="437"/>
                  </a:lnTo>
                  <a:lnTo>
                    <a:pt x="58" y="410"/>
                  </a:lnTo>
                  <a:lnTo>
                    <a:pt x="87" y="382"/>
                  </a:lnTo>
                  <a:lnTo>
                    <a:pt x="116" y="326"/>
                  </a:lnTo>
                  <a:lnTo>
                    <a:pt x="116" y="316"/>
                  </a:lnTo>
                  <a:lnTo>
                    <a:pt x="97" y="299"/>
                  </a:lnTo>
                  <a:lnTo>
                    <a:pt x="97" y="253"/>
                  </a:lnTo>
                  <a:lnTo>
                    <a:pt x="147" y="0"/>
                  </a:lnTo>
                  <a:lnTo>
                    <a:pt x="214" y="10"/>
                  </a:lnTo>
                  <a:lnTo>
                    <a:pt x="195" y="113"/>
                  </a:lnTo>
                  <a:lnTo>
                    <a:pt x="205" y="131"/>
                  </a:lnTo>
                  <a:lnTo>
                    <a:pt x="205" y="169"/>
                  </a:lnTo>
                  <a:lnTo>
                    <a:pt x="214" y="188"/>
                  </a:lnTo>
                  <a:lnTo>
                    <a:pt x="234" y="196"/>
                  </a:lnTo>
                  <a:lnTo>
                    <a:pt x="243" y="225"/>
                  </a:lnTo>
                  <a:lnTo>
                    <a:pt x="243" y="234"/>
                  </a:lnTo>
                  <a:lnTo>
                    <a:pt x="253" y="253"/>
                  </a:lnTo>
                  <a:lnTo>
                    <a:pt x="263" y="253"/>
                  </a:lnTo>
                  <a:lnTo>
                    <a:pt x="263" y="263"/>
                  </a:lnTo>
                  <a:lnTo>
                    <a:pt x="272" y="263"/>
                  </a:lnTo>
                  <a:lnTo>
                    <a:pt x="282" y="271"/>
                  </a:lnTo>
                  <a:lnTo>
                    <a:pt x="263" y="299"/>
                  </a:lnTo>
                  <a:lnTo>
                    <a:pt x="263" y="335"/>
                  </a:lnTo>
                  <a:lnTo>
                    <a:pt x="253" y="345"/>
                  </a:lnTo>
                  <a:lnTo>
                    <a:pt x="253" y="353"/>
                  </a:lnTo>
                  <a:lnTo>
                    <a:pt x="243" y="364"/>
                  </a:lnTo>
                  <a:lnTo>
                    <a:pt x="263" y="382"/>
                  </a:lnTo>
                  <a:lnTo>
                    <a:pt x="263" y="372"/>
                  </a:lnTo>
                  <a:lnTo>
                    <a:pt x="282" y="364"/>
                  </a:lnTo>
                  <a:lnTo>
                    <a:pt x="282" y="353"/>
                  </a:lnTo>
                  <a:lnTo>
                    <a:pt x="292" y="364"/>
                  </a:lnTo>
                  <a:lnTo>
                    <a:pt x="292" y="372"/>
                  </a:lnTo>
                  <a:lnTo>
                    <a:pt x="303" y="372"/>
                  </a:lnTo>
                  <a:lnTo>
                    <a:pt x="292" y="382"/>
                  </a:lnTo>
                  <a:lnTo>
                    <a:pt x="292" y="401"/>
                  </a:lnTo>
                  <a:lnTo>
                    <a:pt x="303" y="420"/>
                  </a:lnTo>
                  <a:lnTo>
                    <a:pt x="311" y="429"/>
                  </a:lnTo>
                  <a:lnTo>
                    <a:pt x="311" y="437"/>
                  </a:lnTo>
                  <a:lnTo>
                    <a:pt x="303" y="447"/>
                  </a:lnTo>
                  <a:lnTo>
                    <a:pt x="311" y="456"/>
                  </a:lnTo>
                  <a:lnTo>
                    <a:pt x="321" y="456"/>
                  </a:lnTo>
                  <a:lnTo>
                    <a:pt x="332" y="466"/>
                  </a:lnTo>
                  <a:lnTo>
                    <a:pt x="332" y="475"/>
                  </a:lnTo>
                  <a:lnTo>
                    <a:pt x="321" y="485"/>
                  </a:lnTo>
                  <a:lnTo>
                    <a:pt x="340" y="504"/>
                  </a:lnTo>
                  <a:lnTo>
                    <a:pt x="340" y="493"/>
                  </a:lnTo>
                  <a:lnTo>
                    <a:pt x="361" y="493"/>
                  </a:lnTo>
                  <a:lnTo>
                    <a:pt x="369" y="504"/>
                  </a:lnTo>
                  <a:lnTo>
                    <a:pt x="379" y="493"/>
                  </a:lnTo>
                  <a:lnTo>
                    <a:pt x="409" y="493"/>
                  </a:lnTo>
                  <a:lnTo>
                    <a:pt x="409" y="504"/>
                  </a:lnTo>
                  <a:lnTo>
                    <a:pt x="438" y="504"/>
                  </a:lnTo>
                  <a:lnTo>
                    <a:pt x="438" y="493"/>
                  </a:lnTo>
                  <a:lnTo>
                    <a:pt x="448" y="485"/>
                  </a:lnTo>
                  <a:lnTo>
                    <a:pt x="458" y="493"/>
                  </a:lnTo>
                  <a:lnTo>
                    <a:pt x="458" y="504"/>
                  </a:lnTo>
                  <a:lnTo>
                    <a:pt x="467" y="512"/>
                  </a:lnTo>
                  <a:lnTo>
                    <a:pt x="427" y="765"/>
                  </a:lnTo>
                  <a:lnTo>
                    <a:pt x="214" y="717"/>
                  </a:lnTo>
                  <a:lnTo>
                    <a:pt x="0" y="681"/>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29" name="Freeform 14"/>
            <p:cNvSpPr>
              <a:spLocks/>
            </p:cNvSpPr>
            <p:nvPr/>
          </p:nvSpPr>
          <p:spPr bwMode="auto">
            <a:xfrm>
              <a:off x="1416" y="940"/>
              <a:ext cx="951" cy="624"/>
            </a:xfrm>
            <a:custGeom>
              <a:avLst/>
              <a:gdLst>
                <a:gd name="T0" fmla="*/ 747 w 784"/>
                <a:gd name="T1" fmla="*/ 512 h 512"/>
                <a:gd name="T2" fmla="*/ 272 w 784"/>
                <a:gd name="T3" fmla="*/ 456 h 512"/>
                <a:gd name="T4" fmla="*/ 272 w 784"/>
                <a:gd name="T5" fmla="*/ 502 h 512"/>
                <a:gd name="T6" fmla="*/ 263 w 784"/>
                <a:gd name="T7" fmla="*/ 494 h 512"/>
                <a:gd name="T8" fmla="*/ 263 w 784"/>
                <a:gd name="T9" fmla="*/ 483 h 512"/>
                <a:gd name="T10" fmla="*/ 253 w 784"/>
                <a:gd name="T11" fmla="*/ 475 h 512"/>
                <a:gd name="T12" fmla="*/ 243 w 784"/>
                <a:gd name="T13" fmla="*/ 483 h 512"/>
                <a:gd name="T14" fmla="*/ 243 w 784"/>
                <a:gd name="T15" fmla="*/ 494 h 512"/>
                <a:gd name="T16" fmla="*/ 214 w 784"/>
                <a:gd name="T17" fmla="*/ 494 h 512"/>
                <a:gd name="T18" fmla="*/ 214 w 784"/>
                <a:gd name="T19" fmla="*/ 483 h 512"/>
                <a:gd name="T20" fmla="*/ 184 w 784"/>
                <a:gd name="T21" fmla="*/ 483 h 512"/>
                <a:gd name="T22" fmla="*/ 174 w 784"/>
                <a:gd name="T23" fmla="*/ 494 h 512"/>
                <a:gd name="T24" fmla="*/ 166 w 784"/>
                <a:gd name="T25" fmla="*/ 483 h 512"/>
                <a:gd name="T26" fmla="*/ 145 w 784"/>
                <a:gd name="T27" fmla="*/ 483 h 512"/>
                <a:gd name="T28" fmla="*/ 145 w 784"/>
                <a:gd name="T29" fmla="*/ 494 h 512"/>
                <a:gd name="T30" fmla="*/ 126 w 784"/>
                <a:gd name="T31" fmla="*/ 475 h 512"/>
                <a:gd name="T32" fmla="*/ 137 w 784"/>
                <a:gd name="T33" fmla="*/ 465 h 512"/>
                <a:gd name="T34" fmla="*/ 137 w 784"/>
                <a:gd name="T35" fmla="*/ 456 h 512"/>
                <a:gd name="T36" fmla="*/ 126 w 784"/>
                <a:gd name="T37" fmla="*/ 446 h 512"/>
                <a:gd name="T38" fmla="*/ 116 w 784"/>
                <a:gd name="T39" fmla="*/ 446 h 512"/>
                <a:gd name="T40" fmla="*/ 108 w 784"/>
                <a:gd name="T41" fmla="*/ 437 h 512"/>
                <a:gd name="T42" fmla="*/ 116 w 784"/>
                <a:gd name="T43" fmla="*/ 427 h 512"/>
                <a:gd name="T44" fmla="*/ 116 w 784"/>
                <a:gd name="T45" fmla="*/ 419 h 512"/>
                <a:gd name="T46" fmla="*/ 108 w 784"/>
                <a:gd name="T47" fmla="*/ 408 h 512"/>
                <a:gd name="T48" fmla="*/ 97 w 784"/>
                <a:gd name="T49" fmla="*/ 391 h 512"/>
                <a:gd name="T50" fmla="*/ 97 w 784"/>
                <a:gd name="T51" fmla="*/ 372 h 512"/>
                <a:gd name="T52" fmla="*/ 108 w 784"/>
                <a:gd name="T53" fmla="*/ 362 h 512"/>
                <a:gd name="T54" fmla="*/ 97 w 784"/>
                <a:gd name="T55" fmla="*/ 362 h 512"/>
                <a:gd name="T56" fmla="*/ 97 w 784"/>
                <a:gd name="T57" fmla="*/ 354 h 512"/>
                <a:gd name="T58" fmla="*/ 87 w 784"/>
                <a:gd name="T59" fmla="*/ 343 h 512"/>
                <a:gd name="T60" fmla="*/ 87 w 784"/>
                <a:gd name="T61" fmla="*/ 354 h 512"/>
                <a:gd name="T62" fmla="*/ 68 w 784"/>
                <a:gd name="T63" fmla="*/ 362 h 512"/>
                <a:gd name="T64" fmla="*/ 68 w 784"/>
                <a:gd name="T65" fmla="*/ 372 h 512"/>
                <a:gd name="T66" fmla="*/ 49 w 784"/>
                <a:gd name="T67" fmla="*/ 354 h 512"/>
                <a:gd name="T68" fmla="*/ 58 w 784"/>
                <a:gd name="T69" fmla="*/ 343 h 512"/>
                <a:gd name="T70" fmla="*/ 58 w 784"/>
                <a:gd name="T71" fmla="*/ 335 h 512"/>
                <a:gd name="T72" fmla="*/ 68 w 784"/>
                <a:gd name="T73" fmla="*/ 325 h 512"/>
                <a:gd name="T74" fmla="*/ 68 w 784"/>
                <a:gd name="T75" fmla="*/ 289 h 512"/>
                <a:gd name="T76" fmla="*/ 87 w 784"/>
                <a:gd name="T77" fmla="*/ 261 h 512"/>
                <a:gd name="T78" fmla="*/ 79 w 784"/>
                <a:gd name="T79" fmla="*/ 251 h 512"/>
                <a:gd name="T80" fmla="*/ 68 w 784"/>
                <a:gd name="T81" fmla="*/ 251 h 512"/>
                <a:gd name="T82" fmla="*/ 68 w 784"/>
                <a:gd name="T83" fmla="*/ 243 h 512"/>
                <a:gd name="T84" fmla="*/ 58 w 784"/>
                <a:gd name="T85" fmla="*/ 243 h 512"/>
                <a:gd name="T86" fmla="*/ 49 w 784"/>
                <a:gd name="T87" fmla="*/ 224 h 512"/>
                <a:gd name="T88" fmla="*/ 49 w 784"/>
                <a:gd name="T89" fmla="*/ 215 h 512"/>
                <a:gd name="T90" fmla="*/ 39 w 784"/>
                <a:gd name="T91" fmla="*/ 186 h 512"/>
                <a:gd name="T92" fmla="*/ 20 w 784"/>
                <a:gd name="T93" fmla="*/ 178 h 512"/>
                <a:gd name="T94" fmla="*/ 10 w 784"/>
                <a:gd name="T95" fmla="*/ 159 h 512"/>
                <a:gd name="T96" fmla="*/ 10 w 784"/>
                <a:gd name="T97" fmla="*/ 121 h 512"/>
                <a:gd name="T98" fmla="*/ 0 w 784"/>
                <a:gd name="T99" fmla="*/ 103 h 512"/>
                <a:gd name="T100" fmla="*/ 20 w 784"/>
                <a:gd name="T101" fmla="*/ 0 h 512"/>
                <a:gd name="T102" fmla="*/ 87 w 784"/>
                <a:gd name="T103" fmla="*/ 19 h 512"/>
                <a:gd name="T104" fmla="*/ 280 w 784"/>
                <a:gd name="T105" fmla="*/ 46 h 512"/>
                <a:gd name="T106" fmla="*/ 475 w 784"/>
                <a:gd name="T107" fmla="*/ 84 h 512"/>
                <a:gd name="T108" fmla="*/ 784 w 784"/>
                <a:gd name="T109" fmla="*/ 121 h 512"/>
                <a:gd name="T110" fmla="*/ 755 w 784"/>
                <a:gd name="T111" fmla="*/ 419 h 512"/>
                <a:gd name="T112" fmla="*/ 747 w 784"/>
                <a:gd name="T113" fmla="*/ 512 h 5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4"/>
                <a:gd name="T172" fmla="*/ 0 h 512"/>
                <a:gd name="T173" fmla="*/ 784 w 784"/>
                <a:gd name="T174" fmla="*/ 512 h 5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4" h="512">
                  <a:moveTo>
                    <a:pt x="747" y="512"/>
                  </a:moveTo>
                  <a:lnTo>
                    <a:pt x="272" y="456"/>
                  </a:lnTo>
                  <a:lnTo>
                    <a:pt x="272" y="502"/>
                  </a:lnTo>
                  <a:lnTo>
                    <a:pt x="263" y="494"/>
                  </a:lnTo>
                  <a:lnTo>
                    <a:pt x="263" y="483"/>
                  </a:lnTo>
                  <a:lnTo>
                    <a:pt x="253" y="475"/>
                  </a:lnTo>
                  <a:lnTo>
                    <a:pt x="243" y="483"/>
                  </a:lnTo>
                  <a:lnTo>
                    <a:pt x="243" y="494"/>
                  </a:lnTo>
                  <a:lnTo>
                    <a:pt x="214" y="494"/>
                  </a:lnTo>
                  <a:lnTo>
                    <a:pt x="214" y="483"/>
                  </a:lnTo>
                  <a:lnTo>
                    <a:pt x="184" y="483"/>
                  </a:lnTo>
                  <a:lnTo>
                    <a:pt x="174" y="494"/>
                  </a:lnTo>
                  <a:lnTo>
                    <a:pt x="166" y="483"/>
                  </a:lnTo>
                  <a:lnTo>
                    <a:pt x="145" y="483"/>
                  </a:lnTo>
                  <a:lnTo>
                    <a:pt x="145" y="494"/>
                  </a:lnTo>
                  <a:lnTo>
                    <a:pt x="126" y="475"/>
                  </a:lnTo>
                  <a:lnTo>
                    <a:pt x="137" y="465"/>
                  </a:lnTo>
                  <a:lnTo>
                    <a:pt x="137" y="456"/>
                  </a:lnTo>
                  <a:lnTo>
                    <a:pt x="126" y="446"/>
                  </a:lnTo>
                  <a:lnTo>
                    <a:pt x="116" y="446"/>
                  </a:lnTo>
                  <a:lnTo>
                    <a:pt x="108" y="437"/>
                  </a:lnTo>
                  <a:lnTo>
                    <a:pt x="116" y="427"/>
                  </a:lnTo>
                  <a:lnTo>
                    <a:pt x="116" y="419"/>
                  </a:lnTo>
                  <a:lnTo>
                    <a:pt x="108" y="408"/>
                  </a:lnTo>
                  <a:lnTo>
                    <a:pt x="97" y="391"/>
                  </a:lnTo>
                  <a:lnTo>
                    <a:pt x="97" y="372"/>
                  </a:lnTo>
                  <a:lnTo>
                    <a:pt x="108" y="362"/>
                  </a:lnTo>
                  <a:lnTo>
                    <a:pt x="97" y="362"/>
                  </a:lnTo>
                  <a:lnTo>
                    <a:pt x="97" y="354"/>
                  </a:lnTo>
                  <a:lnTo>
                    <a:pt x="87" y="343"/>
                  </a:lnTo>
                  <a:lnTo>
                    <a:pt x="87" y="354"/>
                  </a:lnTo>
                  <a:lnTo>
                    <a:pt x="68" y="362"/>
                  </a:lnTo>
                  <a:lnTo>
                    <a:pt x="68" y="372"/>
                  </a:lnTo>
                  <a:lnTo>
                    <a:pt x="49" y="354"/>
                  </a:lnTo>
                  <a:lnTo>
                    <a:pt x="58" y="343"/>
                  </a:lnTo>
                  <a:lnTo>
                    <a:pt x="58" y="335"/>
                  </a:lnTo>
                  <a:lnTo>
                    <a:pt x="68" y="325"/>
                  </a:lnTo>
                  <a:lnTo>
                    <a:pt x="68" y="289"/>
                  </a:lnTo>
                  <a:lnTo>
                    <a:pt x="87" y="261"/>
                  </a:lnTo>
                  <a:lnTo>
                    <a:pt x="79" y="251"/>
                  </a:lnTo>
                  <a:lnTo>
                    <a:pt x="68" y="251"/>
                  </a:lnTo>
                  <a:lnTo>
                    <a:pt x="68" y="243"/>
                  </a:lnTo>
                  <a:lnTo>
                    <a:pt x="58" y="243"/>
                  </a:lnTo>
                  <a:lnTo>
                    <a:pt x="49" y="224"/>
                  </a:lnTo>
                  <a:lnTo>
                    <a:pt x="49" y="215"/>
                  </a:lnTo>
                  <a:lnTo>
                    <a:pt x="39" y="186"/>
                  </a:lnTo>
                  <a:lnTo>
                    <a:pt x="20" y="178"/>
                  </a:lnTo>
                  <a:lnTo>
                    <a:pt x="10" y="159"/>
                  </a:lnTo>
                  <a:lnTo>
                    <a:pt x="10" y="121"/>
                  </a:lnTo>
                  <a:lnTo>
                    <a:pt x="0" y="103"/>
                  </a:lnTo>
                  <a:lnTo>
                    <a:pt x="20" y="0"/>
                  </a:lnTo>
                  <a:lnTo>
                    <a:pt x="87" y="19"/>
                  </a:lnTo>
                  <a:lnTo>
                    <a:pt x="280" y="46"/>
                  </a:lnTo>
                  <a:lnTo>
                    <a:pt x="475" y="84"/>
                  </a:lnTo>
                  <a:lnTo>
                    <a:pt x="784" y="121"/>
                  </a:lnTo>
                  <a:lnTo>
                    <a:pt x="755" y="419"/>
                  </a:lnTo>
                  <a:lnTo>
                    <a:pt x="747" y="512"/>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0" name="Freeform 15"/>
            <p:cNvSpPr>
              <a:spLocks/>
            </p:cNvSpPr>
            <p:nvPr/>
          </p:nvSpPr>
          <p:spPr bwMode="auto">
            <a:xfrm>
              <a:off x="1675" y="1496"/>
              <a:ext cx="647" cy="555"/>
            </a:xfrm>
            <a:custGeom>
              <a:avLst/>
              <a:gdLst>
                <a:gd name="T0" fmla="*/ 504 w 533"/>
                <a:gd name="T1" fmla="*/ 456 h 456"/>
                <a:gd name="T2" fmla="*/ 523 w 533"/>
                <a:gd name="T3" fmla="*/ 251 h 456"/>
                <a:gd name="T4" fmla="*/ 533 w 533"/>
                <a:gd name="T5" fmla="*/ 56 h 456"/>
                <a:gd name="T6" fmla="*/ 58 w 533"/>
                <a:gd name="T7" fmla="*/ 0 h 456"/>
                <a:gd name="T8" fmla="*/ 58 w 533"/>
                <a:gd name="T9" fmla="*/ 46 h 456"/>
                <a:gd name="T10" fmla="*/ 18 w 533"/>
                <a:gd name="T11" fmla="*/ 299 h 456"/>
                <a:gd name="T12" fmla="*/ 0 w 533"/>
                <a:gd name="T13" fmla="*/ 391 h 456"/>
                <a:gd name="T14" fmla="*/ 143 w 533"/>
                <a:gd name="T15" fmla="*/ 410 h 456"/>
                <a:gd name="T16" fmla="*/ 504 w 533"/>
                <a:gd name="T17" fmla="*/ 456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56"/>
                <a:gd name="T29" fmla="*/ 533 w 533"/>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56">
                  <a:moveTo>
                    <a:pt x="504" y="456"/>
                  </a:moveTo>
                  <a:lnTo>
                    <a:pt x="523" y="251"/>
                  </a:lnTo>
                  <a:lnTo>
                    <a:pt x="533" y="56"/>
                  </a:lnTo>
                  <a:lnTo>
                    <a:pt x="58" y="0"/>
                  </a:lnTo>
                  <a:lnTo>
                    <a:pt x="58" y="46"/>
                  </a:lnTo>
                  <a:lnTo>
                    <a:pt x="18" y="299"/>
                  </a:lnTo>
                  <a:lnTo>
                    <a:pt x="0" y="391"/>
                  </a:lnTo>
                  <a:lnTo>
                    <a:pt x="143" y="410"/>
                  </a:lnTo>
                  <a:lnTo>
                    <a:pt x="504" y="456"/>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1" name="Freeform 16"/>
            <p:cNvSpPr>
              <a:spLocks/>
            </p:cNvSpPr>
            <p:nvPr/>
          </p:nvSpPr>
          <p:spPr bwMode="auto">
            <a:xfrm>
              <a:off x="849" y="1690"/>
              <a:ext cx="591" cy="940"/>
            </a:xfrm>
            <a:custGeom>
              <a:avLst/>
              <a:gdLst>
                <a:gd name="T0" fmla="*/ 69 w 487"/>
                <a:gd name="T1" fmla="*/ 0 h 772"/>
                <a:gd name="T2" fmla="*/ 0 w 487"/>
                <a:gd name="T3" fmla="*/ 297 h 772"/>
                <a:gd name="T4" fmla="*/ 311 w 487"/>
                <a:gd name="T5" fmla="*/ 772 h 772"/>
                <a:gd name="T6" fmla="*/ 322 w 487"/>
                <a:gd name="T7" fmla="*/ 763 h 772"/>
                <a:gd name="T8" fmla="*/ 322 w 487"/>
                <a:gd name="T9" fmla="*/ 661 h 772"/>
                <a:gd name="T10" fmla="*/ 332 w 487"/>
                <a:gd name="T11" fmla="*/ 661 h 772"/>
                <a:gd name="T12" fmla="*/ 351 w 487"/>
                <a:gd name="T13" fmla="*/ 669 h 772"/>
                <a:gd name="T14" fmla="*/ 361 w 487"/>
                <a:gd name="T15" fmla="*/ 669 h 772"/>
                <a:gd name="T16" fmla="*/ 361 w 487"/>
                <a:gd name="T17" fmla="*/ 679 h 772"/>
                <a:gd name="T18" fmla="*/ 369 w 487"/>
                <a:gd name="T19" fmla="*/ 679 h 772"/>
                <a:gd name="T20" fmla="*/ 380 w 487"/>
                <a:gd name="T21" fmla="*/ 642 h 772"/>
                <a:gd name="T22" fmla="*/ 390 w 487"/>
                <a:gd name="T23" fmla="*/ 586 h 772"/>
                <a:gd name="T24" fmla="*/ 487 w 487"/>
                <a:gd name="T25" fmla="*/ 92 h 772"/>
                <a:gd name="T26" fmla="*/ 272 w 487"/>
                <a:gd name="T27" fmla="*/ 55 h 772"/>
                <a:gd name="T28" fmla="*/ 69 w 487"/>
                <a:gd name="T29" fmla="*/ 0 h 7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772"/>
                <a:gd name="T47" fmla="*/ 487 w 487"/>
                <a:gd name="T48" fmla="*/ 772 h 7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772">
                  <a:moveTo>
                    <a:pt x="69" y="0"/>
                  </a:moveTo>
                  <a:lnTo>
                    <a:pt x="0" y="297"/>
                  </a:lnTo>
                  <a:lnTo>
                    <a:pt x="311" y="772"/>
                  </a:lnTo>
                  <a:lnTo>
                    <a:pt x="322" y="763"/>
                  </a:lnTo>
                  <a:lnTo>
                    <a:pt x="322" y="661"/>
                  </a:lnTo>
                  <a:lnTo>
                    <a:pt x="332" y="661"/>
                  </a:lnTo>
                  <a:lnTo>
                    <a:pt x="351" y="669"/>
                  </a:lnTo>
                  <a:lnTo>
                    <a:pt x="361" y="669"/>
                  </a:lnTo>
                  <a:lnTo>
                    <a:pt x="361" y="679"/>
                  </a:lnTo>
                  <a:lnTo>
                    <a:pt x="369" y="679"/>
                  </a:lnTo>
                  <a:lnTo>
                    <a:pt x="380" y="642"/>
                  </a:lnTo>
                  <a:lnTo>
                    <a:pt x="390" y="586"/>
                  </a:lnTo>
                  <a:lnTo>
                    <a:pt x="487" y="92"/>
                  </a:lnTo>
                  <a:lnTo>
                    <a:pt x="272" y="55"/>
                  </a:lnTo>
                  <a:lnTo>
                    <a:pt x="69"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2" name="Freeform 17"/>
            <p:cNvSpPr>
              <a:spLocks/>
            </p:cNvSpPr>
            <p:nvPr/>
          </p:nvSpPr>
          <p:spPr bwMode="auto">
            <a:xfrm>
              <a:off x="1156" y="2404"/>
              <a:ext cx="635" cy="759"/>
            </a:xfrm>
            <a:custGeom>
              <a:avLst/>
              <a:gdLst>
                <a:gd name="T0" fmla="*/ 448 w 523"/>
                <a:gd name="T1" fmla="*/ 623 h 623"/>
                <a:gd name="T2" fmla="*/ 523 w 523"/>
                <a:gd name="T3" fmla="*/ 64 h 623"/>
                <a:gd name="T4" fmla="*/ 137 w 523"/>
                <a:gd name="T5" fmla="*/ 0 h 623"/>
                <a:gd name="T6" fmla="*/ 127 w 523"/>
                <a:gd name="T7" fmla="*/ 56 h 623"/>
                <a:gd name="T8" fmla="*/ 116 w 523"/>
                <a:gd name="T9" fmla="*/ 92 h 623"/>
                <a:gd name="T10" fmla="*/ 108 w 523"/>
                <a:gd name="T11" fmla="*/ 92 h 623"/>
                <a:gd name="T12" fmla="*/ 108 w 523"/>
                <a:gd name="T13" fmla="*/ 83 h 623"/>
                <a:gd name="T14" fmla="*/ 98 w 523"/>
                <a:gd name="T15" fmla="*/ 83 h 623"/>
                <a:gd name="T16" fmla="*/ 79 w 523"/>
                <a:gd name="T17" fmla="*/ 75 h 623"/>
                <a:gd name="T18" fmla="*/ 69 w 523"/>
                <a:gd name="T19" fmla="*/ 75 h 623"/>
                <a:gd name="T20" fmla="*/ 69 w 523"/>
                <a:gd name="T21" fmla="*/ 177 h 623"/>
                <a:gd name="T22" fmla="*/ 58 w 523"/>
                <a:gd name="T23" fmla="*/ 186 h 623"/>
                <a:gd name="T24" fmla="*/ 58 w 523"/>
                <a:gd name="T25" fmla="*/ 213 h 623"/>
                <a:gd name="T26" fmla="*/ 69 w 523"/>
                <a:gd name="T27" fmla="*/ 223 h 623"/>
                <a:gd name="T28" fmla="*/ 69 w 523"/>
                <a:gd name="T29" fmla="*/ 251 h 623"/>
                <a:gd name="T30" fmla="*/ 79 w 523"/>
                <a:gd name="T31" fmla="*/ 251 h 623"/>
                <a:gd name="T32" fmla="*/ 79 w 523"/>
                <a:gd name="T33" fmla="*/ 269 h 623"/>
                <a:gd name="T34" fmla="*/ 69 w 523"/>
                <a:gd name="T35" fmla="*/ 280 h 623"/>
                <a:gd name="T36" fmla="*/ 58 w 523"/>
                <a:gd name="T37" fmla="*/ 280 h 623"/>
                <a:gd name="T38" fmla="*/ 50 w 523"/>
                <a:gd name="T39" fmla="*/ 298 h 623"/>
                <a:gd name="T40" fmla="*/ 40 w 523"/>
                <a:gd name="T41" fmla="*/ 326 h 623"/>
                <a:gd name="T42" fmla="*/ 29 w 523"/>
                <a:gd name="T43" fmla="*/ 344 h 623"/>
                <a:gd name="T44" fmla="*/ 21 w 523"/>
                <a:gd name="T45" fmla="*/ 344 h 623"/>
                <a:gd name="T46" fmla="*/ 21 w 523"/>
                <a:gd name="T47" fmla="*/ 380 h 623"/>
                <a:gd name="T48" fmla="*/ 29 w 523"/>
                <a:gd name="T49" fmla="*/ 389 h 623"/>
                <a:gd name="T50" fmla="*/ 29 w 523"/>
                <a:gd name="T51" fmla="*/ 399 h 623"/>
                <a:gd name="T52" fmla="*/ 21 w 523"/>
                <a:gd name="T53" fmla="*/ 408 h 623"/>
                <a:gd name="T54" fmla="*/ 0 w 523"/>
                <a:gd name="T55" fmla="*/ 408 h 623"/>
                <a:gd name="T56" fmla="*/ 0 w 523"/>
                <a:gd name="T57" fmla="*/ 426 h 623"/>
                <a:gd name="T58" fmla="*/ 282 w 523"/>
                <a:gd name="T59" fmla="*/ 595 h 623"/>
                <a:gd name="T60" fmla="*/ 448 w 523"/>
                <a:gd name="T61" fmla="*/ 623 h 6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3"/>
                <a:gd name="T94" fmla="*/ 0 h 623"/>
                <a:gd name="T95" fmla="*/ 523 w 523"/>
                <a:gd name="T96" fmla="*/ 623 h 6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3" h="623">
                  <a:moveTo>
                    <a:pt x="448" y="623"/>
                  </a:moveTo>
                  <a:lnTo>
                    <a:pt x="523" y="64"/>
                  </a:lnTo>
                  <a:lnTo>
                    <a:pt x="137" y="0"/>
                  </a:lnTo>
                  <a:lnTo>
                    <a:pt x="127" y="56"/>
                  </a:lnTo>
                  <a:lnTo>
                    <a:pt x="116" y="92"/>
                  </a:lnTo>
                  <a:lnTo>
                    <a:pt x="108" y="92"/>
                  </a:lnTo>
                  <a:lnTo>
                    <a:pt x="108" y="83"/>
                  </a:lnTo>
                  <a:lnTo>
                    <a:pt x="98" y="83"/>
                  </a:lnTo>
                  <a:lnTo>
                    <a:pt x="79" y="75"/>
                  </a:lnTo>
                  <a:lnTo>
                    <a:pt x="69" y="75"/>
                  </a:lnTo>
                  <a:lnTo>
                    <a:pt x="69" y="177"/>
                  </a:lnTo>
                  <a:lnTo>
                    <a:pt x="58" y="186"/>
                  </a:lnTo>
                  <a:lnTo>
                    <a:pt x="58" y="213"/>
                  </a:lnTo>
                  <a:lnTo>
                    <a:pt x="69" y="223"/>
                  </a:lnTo>
                  <a:lnTo>
                    <a:pt x="69" y="251"/>
                  </a:lnTo>
                  <a:lnTo>
                    <a:pt x="79" y="251"/>
                  </a:lnTo>
                  <a:lnTo>
                    <a:pt x="79" y="269"/>
                  </a:lnTo>
                  <a:lnTo>
                    <a:pt x="69" y="280"/>
                  </a:lnTo>
                  <a:lnTo>
                    <a:pt x="58" y="280"/>
                  </a:lnTo>
                  <a:lnTo>
                    <a:pt x="50" y="298"/>
                  </a:lnTo>
                  <a:lnTo>
                    <a:pt x="40" y="326"/>
                  </a:lnTo>
                  <a:lnTo>
                    <a:pt x="29" y="344"/>
                  </a:lnTo>
                  <a:lnTo>
                    <a:pt x="21" y="344"/>
                  </a:lnTo>
                  <a:lnTo>
                    <a:pt x="21" y="380"/>
                  </a:lnTo>
                  <a:lnTo>
                    <a:pt x="29" y="389"/>
                  </a:lnTo>
                  <a:lnTo>
                    <a:pt x="29" y="399"/>
                  </a:lnTo>
                  <a:lnTo>
                    <a:pt x="21" y="408"/>
                  </a:lnTo>
                  <a:lnTo>
                    <a:pt x="0" y="408"/>
                  </a:lnTo>
                  <a:lnTo>
                    <a:pt x="0" y="426"/>
                  </a:lnTo>
                  <a:lnTo>
                    <a:pt x="282" y="595"/>
                  </a:lnTo>
                  <a:lnTo>
                    <a:pt x="448" y="623"/>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3" name="Freeform 18"/>
            <p:cNvSpPr>
              <a:spLocks/>
            </p:cNvSpPr>
            <p:nvPr/>
          </p:nvSpPr>
          <p:spPr bwMode="auto">
            <a:xfrm>
              <a:off x="1791" y="1995"/>
              <a:ext cx="672" cy="556"/>
            </a:xfrm>
            <a:custGeom>
              <a:avLst/>
              <a:gdLst>
                <a:gd name="T0" fmla="*/ 0 w 554"/>
                <a:gd name="T1" fmla="*/ 399 h 456"/>
                <a:gd name="T2" fmla="*/ 48 w 554"/>
                <a:gd name="T3" fmla="*/ 0 h 456"/>
                <a:gd name="T4" fmla="*/ 407 w 554"/>
                <a:gd name="T5" fmla="*/ 46 h 456"/>
                <a:gd name="T6" fmla="*/ 554 w 554"/>
                <a:gd name="T7" fmla="*/ 56 h 456"/>
                <a:gd name="T8" fmla="*/ 544 w 554"/>
                <a:gd name="T9" fmla="*/ 157 h 456"/>
                <a:gd name="T10" fmla="*/ 534 w 554"/>
                <a:gd name="T11" fmla="*/ 456 h 456"/>
                <a:gd name="T12" fmla="*/ 457 w 554"/>
                <a:gd name="T13" fmla="*/ 456 h 456"/>
                <a:gd name="T14" fmla="*/ 0 w 554"/>
                <a:gd name="T15" fmla="*/ 399 h 456"/>
                <a:gd name="T16" fmla="*/ 0 60000 65536"/>
                <a:gd name="T17" fmla="*/ 0 60000 65536"/>
                <a:gd name="T18" fmla="*/ 0 60000 65536"/>
                <a:gd name="T19" fmla="*/ 0 60000 65536"/>
                <a:gd name="T20" fmla="*/ 0 60000 65536"/>
                <a:gd name="T21" fmla="*/ 0 60000 65536"/>
                <a:gd name="T22" fmla="*/ 0 60000 65536"/>
                <a:gd name="T23" fmla="*/ 0 60000 65536"/>
                <a:gd name="T24" fmla="*/ 0 w 554"/>
                <a:gd name="T25" fmla="*/ 0 h 456"/>
                <a:gd name="T26" fmla="*/ 554 w 554"/>
                <a:gd name="T27" fmla="*/ 456 h 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4" h="456">
                  <a:moveTo>
                    <a:pt x="0" y="399"/>
                  </a:moveTo>
                  <a:lnTo>
                    <a:pt x="48" y="0"/>
                  </a:lnTo>
                  <a:lnTo>
                    <a:pt x="407" y="46"/>
                  </a:lnTo>
                  <a:lnTo>
                    <a:pt x="554" y="56"/>
                  </a:lnTo>
                  <a:lnTo>
                    <a:pt x="544" y="157"/>
                  </a:lnTo>
                  <a:lnTo>
                    <a:pt x="534" y="456"/>
                  </a:lnTo>
                  <a:lnTo>
                    <a:pt x="457" y="456"/>
                  </a:lnTo>
                  <a:lnTo>
                    <a:pt x="0" y="39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4" name="Freeform 19"/>
            <p:cNvSpPr>
              <a:spLocks/>
            </p:cNvSpPr>
            <p:nvPr/>
          </p:nvSpPr>
          <p:spPr bwMode="auto">
            <a:xfrm>
              <a:off x="1697" y="2482"/>
              <a:ext cx="648" cy="690"/>
            </a:xfrm>
            <a:custGeom>
              <a:avLst/>
              <a:gdLst>
                <a:gd name="T0" fmla="*/ 77 w 534"/>
                <a:gd name="T1" fmla="*/ 0 h 567"/>
                <a:gd name="T2" fmla="*/ 0 w 534"/>
                <a:gd name="T3" fmla="*/ 559 h 567"/>
                <a:gd name="T4" fmla="*/ 67 w 534"/>
                <a:gd name="T5" fmla="*/ 567 h 567"/>
                <a:gd name="T6" fmla="*/ 67 w 534"/>
                <a:gd name="T7" fmla="*/ 521 h 567"/>
                <a:gd name="T8" fmla="*/ 204 w 534"/>
                <a:gd name="T9" fmla="*/ 540 h 567"/>
                <a:gd name="T10" fmla="*/ 204 w 534"/>
                <a:gd name="T11" fmla="*/ 521 h 567"/>
                <a:gd name="T12" fmla="*/ 494 w 534"/>
                <a:gd name="T13" fmla="*/ 549 h 567"/>
                <a:gd name="T14" fmla="*/ 523 w 534"/>
                <a:gd name="T15" fmla="*/ 103 h 567"/>
                <a:gd name="T16" fmla="*/ 534 w 534"/>
                <a:gd name="T17" fmla="*/ 103 h 567"/>
                <a:gd name="T18" fmla="*/ 534 w 534"/>
                <a:gd name="T19" fmla="*/ 57 h 567"/>
                <a:gd name="T20" fmla="*/ 77 w 534"/>
                <a:gd name="T21" fmla="*/ 0 h 5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4"/>
                <a:gd name="T34" fmla="*/ 0 h 567"/>
                <a:gd name="T35" fmla="*/ 534 w 534"/>
                <a:gd name="T36" fmla="*/ 567 h 5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4" h="567">
                  <a:moveTo>
                    <a:pt x="77" y="0"/>
                  </a:moveTo>
                  <a:lnTo>
                    <a:pt x="0" y="559"/>
                  </a:lnTo>
                  <a:lnTo>
                    <a:pt x="67" y="567"/>
                  </a:lnTo>
                  <a:lnTo>
                    <a:pt x="67" y="521"/>
                  </a:lnTo>
                  <a:lnTo>
                    <a:pt x="204" y="540"/>
                  </a:lnTo>
                  <a:lnTo>
                    <a:pt x="204" y="521"/>
                  </a:lnTo>
                  <a:lnTo>
                    <a:pt x="494" y="549"/>
                  </a:lnTo>
                  <a:lnTo>
                    <a:pt x="523" y="103"/>
                  </a:lnTo>
                  <a:lnTo>
                    <a:pt x="534" y="103"/>
                  </a:lnTo>
                  <a:lnTo>
                    <a:pt x="534" y="57"/>
                  </a:lnTo>
                  <a:lnTo>
                    <a:pt x="77"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5" name="Freeform 20"/>
            <p:cNvSpPr>
              <a:spLocks/>
            </p:cNvSpPr>
            <p:nvPr/>
          </p:nvSpPr>
          <p:spPr bwMode="auto">
            <a:xfrm>
              <a:off x="2332" y="1088"/>
              <a:ext cx="614" cy="385"/>
            </a:xfrm>
            <a:custGeom>
              <a:avLst/>
              <a:gdLst>
                <a:gd name="T0" fmla="*/ 0 w 506"/>
                <a:gd name="T1" fmla="*/ 298 h 316"/>
                <a:gd name="T2" fmla="*/ 29 w 506"/>
                <a:gd name="T3" fmla="*/ 0 h 316"/>
                <a:gd name="T4" fmla="*/ 253 w 506"/>
                <a:gd name="T5" fmla="*/ 11 h 316"/>
                <a:gd name="T6" fmla="*/ 467 w 506"/>
                <a:gd name="T7" fmla="*/ 19 h 316"/>
                <a:gd name="T8" fmla="*/ 467 w 506"/>
                <a:gd name="T9" fmla="*/ 29 h 316"/>
                <a:gd name="T10" fmla="*/ 477 w 506"/>
                <a:gd name="T11" fmla="*/ 48 h 316"/>
                <a:gd name="T12" fmla="*/ 477 w 506"/>
                <a:gd name="T13" fmla="*/ 57 h 316"/>
                <a:gd name="T14" fmla="*/ 467 w 506"/>
                <a:gd name="T15" fmla="*/ 76 h 316"/>
                <a:gd name="T16" fmla="*/ 467 w 506"/>
                <a:gd name="T17" fmla="*/ 103 h 316"/>
                <a:gd name="T18" fmla="*/ 477 w 506"/>
                <a:gd name="T19" fmla="*/ 132 h 316"/>
                <a:gd name="T20" fmla="*/ 487 w 506"/>
                <a:gd name="T21" fmla="*/ 140 h 316"/>
                <a:gd name="T22" fmla="*/ 487 w 506"/>
                <a:gd name="T23" fmla="*/ 169 h 316"/>
                <a:gd name="T24" fmla="*/ 496 w 506"/>
                <a:gd name="T25" fmla="*/ 222 h 316"/>
                <a:gd name="T26" fmla="*/ 496 w 506"/>
                <a:gd name="T27" fmla="*/ 251 h 316"/>
                <a:gd name="T28" fmla="*/ 506 w 506"/>
                <a:gd name="T29" fmla="*/ 289 h 316"/>
                <a:gd name="T30" fmla="*/ 506 w 506"/>
                <a:gd name="T31" fmla="*/ 316 h 316"/>
                <a:gd name="T32" fmla="*/ 0 w 506"/>
                <a:gd name="T33" fmla="*/ 298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6"/>
                <a:gd name="T52" fmla="*/ 0 h 316"/>
                <a:gd name="T53" fmla="*/ 506 w 506"/>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6" h="316">
                  <a:moveTo>
                    <a:pt x="0" y="298"/>
                  </a:moveTo>
                  <a:lnTo>
                    <a:pt x="29" y="0"/>
                  </a:lnTo>
                  <a:lnTo>
                    <a:pt x="253" y="11"/>
                  </a:lnTo>
                  <a:lnTo>
                    <a:pt x="467" y="19"/>
                  </a:lnTo>
                  <a:lnTo>
                    <a:pt x="467" y="29"/>
                  </a:lnTo>
                  <a:lnTo>
                    <a:pt x="477" y="48"/>
                  </a:lnTo>
                  <a:lnTo>
                    <a:pt x="477" y="57"/>
                  </a:lnTo>
                  <a:lnTo>
                    <a:pt x="467" y="76"/>
                  </a:lnTo>
                  <a:lnTo>
                    <a:pt x="467" y="103"/>
                  </a:lnTo>
                  <a:lnTo>
                    <a:pt x="477" y="132"/>
                  </a:lnTo>
                  <a:lnTo>
                    <a:pt x="487" y="140"/>
                  </a:lnTo>
                  <a:lnTo>
                    <a:pt x="487" y="169"/>
                  </a:lnTo>
                  <a:lnTo>
                    <a:pt x="496" y="222"/>
                  </a:lnTo>
                  <a:lnTo>
                    <a:pt x="496" y="251"/>
                  </a:lnTo>
                  <a:lnTo>
                    <a:pt x="506" y="289"/>
                  </a:lnTo>
                  <a:lnTo>
                    <a:pt x="506" y="316"/>
                  </a:lnTo>
                  <a:lnTo>
                    <a:pt x="0" y="29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6" name="Freeform 21"/>
            <p:cNvSpPr>
              <a:spLocks/>
            </p:cNvSpPr>
            <p:nvPr/>
          </p:nvSpPr>
          <p:spPr bwMode="auto">
            <a:xfrm>
              <a:off x="2310" y="1451"/>
              <a:ext cx="647" cy="454"/>
            </a:xfrm>
            <a:custGeom>
              <a:avLst/>
              <a:gdLst>
                <a:gd name="T0" fmla="*/ 0 w 533"/>
                <a:gd name="T1" fmla="*/ 288 h 373"/>
                <a:gd name="T2" fmla="*/ 8 w 533"/>
                <a:gd name="T3" fmla="*/ 93 h 373"/>
                <a:gd name="T4" fmla="*/ 18 w 533"/>
                <a:gd name="T5" fmla="*/ 0 h 373"/>
                <a:gd name="T6" fmla="*/ 524 w 533"/>
                <a:gd name="T7" fmla="*/ 18 h 373"/>
                <a:gd name="T8" fmla="*/ 524 w 533"/>
                <a:gd name="T9" fmla="*/ 37 h 373"/>
                <a:gd name="T10" fmla="*/ 504 w 533"/>
                <a:gd name="T11" fmla="*/ 56 h 373"/>
                <a:gd name="T12" fmla="*/ 504 w 533"/>
                <a:gd name="T13" fmla="*/ 64 h 373"/>
                <a:gd name="T14" fmla="*/ 533 w 533"/>
                <a:gd name="T15" fmla="*/ 83 h 373"/>
                <a:gd name="T16" fmla="*/ 533 w 533"/>
                <a:gd name="T17" fmla="*/ 269 h 373"/>
                <a:gd name="T18" fmla="*/ 524 w 533"/>
                <a:gd name="T19" fmla="*/ 269 h 373"/>
                <a:gd name="T20" fmla="*/ 533 w 533"/>
                <a:gd name="T21" fmla="*/ 280 h 373"/>
                <a:gd name="T22" fmla="*/ 524 w 533"/>
                <a:gd name="T23" fmla="*/ 288 h 373"/>
                <a:gd name="T24" fmla="*/ 533 w 533"/>
                <a:gd name="T25" fmla="*/ 298 h 373"/>
                <a:gd name="T26" fmla="*/ 533 w 533"/>
                <a:gd name="T27" fmla="*/ 307 h 373"/>
                <a:gd name="T28" fmla="*/ 524 w 533"/>
                <a:gd name="T29" fmla="*/ 317 h 373"/>
                <a:gd name="T30" fmla="*/ 533 w 533"/>
                <a:gd name="T31" fmla="*/ 326 h 373"/>
                <a:gd name="T32" fmla="*/ 524 w 533"/>
                <a:gd name="T33" fmla="*/ 336 h 373"/>
                <a:gd name="T34" fmla="*/ 533 w 533"/>
                <a:gd name="T35" fmla="*/ 363 h 373"/>
                <a:gd name="T36" fmla="*/ 533 w 533"/>
                <a:gd name="T37" fmla="*/ 373 h 373"/>
                <a:gd name="T38" fmla="*/ 514 w 533"/>
                <a:gd name="T39" fmla="*/ 363 h 373"/>
                <a:gd name="T40" fmla="*/ 485 w 533"/>
                <a:gd name="T41" fmla="*/ 336 h 373"/>
                <a:gd name="T42" fmla="*/ 466 w 533"/>
                <a:gd name="T43" fmla="*/ 336 h 373"/>
                <a:gd name="T44" fmla="*/ 456 w 533"/>
                <a:gd name="T45" fmla="*/ 344 h 373"/>
                <a:gd name="T46" fmla="*/ 437 w 533"/>
                <a:gd name="T47" fmla="*/ 344 h 373"/>
                <a:gd name="T48" fmla="*/ 417 w 533"/>
                <a:gd name="T49" fmla="*/ 326 h 373"/>
                <a:gd name="T50" fmla="*/ 398 w 533"/>
                <a:gd name="T51" fmla="*/ 326 h 373"/>
                <a:gd name="T52" fmla="*/ 388 w 533"/>
                <a:gd name="T53" fmla="*/ 317 h 373"/>
                <a:gd name="T54" fmla="*/ 0 w 533"/>
                <a:gd name="T55" fmla="*/ 288 h 3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3"/>
                <a:gd name="T85" fmla="*/ 0 h 373"/>
                <a:gd name="T86" fmla="*/ 533 w 533"/>
                <a:gd name="T87" fmla="*/ 373 h 3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3" h="373">
                  <a:moveTo>
                    <a:pt x="0" y="288"/>
                  </a:moveTo>
                  <a:lnTo>
                    <a:pt x="8" y="93"/>
                  </a:lnTo>
                  <a:lnTo>
                    <a:pt x="18" y="0"/>
                  </a:lnTo>
                  <a:lnTo>
                    <a:pt x="524" y="18"/>
                  </a:lnTo>
                  <a:lnTo>
                    <a:pt x="524" y="37"/>
                  </a:lnTo>
                  <a:lnTo>
                    <a:pt x="504" y="56"/>
                  </a:lnTo>
                  <a:lnTo>
                    <a:pt x="504" y="64"/>
                  </a:lnTo>
                  <a:lnTo>
                    <a:pt x="533" y="83"/>
                  </a:lnTo>
                  <a:lnTo>
                    <a:pt x="533" y="269"/>
                  </a:lnTo>
                  <a:lnTo>
                    <a:pt x="524" y="269"/>
                  </a:lnTo>
                  <a:lnTo>
                    <a:pt x="533" y="280"/>
                  </a:lnTo>
                  <a:lnTo>
                    <a:pt x="524" y="288"/>
                  </a:lnTo>
                  <a:lnTo>
                    <a:pt x="533" y="298"/>
                  </a:lnTo>
                  <a:lnTo>
                    <a:pt x="533" y="307"/>
                  </a:lnTo>
                  <a:lnTo>
                    <a:pt x="524" y="317"/>
                  </a:lnTo>
                  <a:lnTo>
                    <a:pt x="533" y="326"/>
                  </a:lnTo>
                  <a:lnTo>
                    <a:pt x="524" y="336"/>
                  </a:lnTo>
                  <a:lnTo>
                    <a:pt x="533" y="363"/>
                  </a:lnTo>
                  <a:lnTo>
                    <a:pt x="533" y="373"/>
                  </a:lnTo>
                  <a:lnTo>
                    <a:pt x="514" y="363"/>
                  </a:lnTo>
                  <a:lnTo>
                    <a:pt x="485" y="336"/>
                  </a:lnTo>
                  <a:lnTo>
                    <a:pt x="466" y="336"/>
                  </a:lnTo>
                  <a:lnTo>
                    <a:pt x="456" y="344"/>
                  </a:lnTo>
                  <a:lnTo>
                    <a:pt x="437" y="344"/>
                  </a:lnTo>
                  <a:lnTo>
                    <a:pt x="417" y="326"/>
                  </a:lnTo>
                  <a:lnTo>
                    <a:pt x="398" y="326"/>
                  </a:lnTo>
                  <a:lnTo>
                    <a:pt x="388" y="317"/>
                  </a:lnTo>
                  <a:lnTo>
                    <a:pt x="0" y="28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7" name="Freeform 22"/>
            <p:cNvSpPr>
              <a:spLocks/>
            </p:cNvSpPr>
            <p:nvPr/>
          </p:nvSpPr>
          <p:spPr bwMode="auto">
            <a:xfrm>
              <a:off x="2285" y="1802"/>
              <a:ext cx="766" cy="397"/>
            </a:xfrm>
            <a:custGeom>
              <a:avLst/>
              <a:gdLst>
                <a:gd name="T0" fmla="*/ 0 w 632"/>
                <a:gd name="T1" fmla="*/ 205 h 326"/>
                <a:gd name="T2" fmla="*/ 21 w 632"/>
                <a:gd name="T3" fmla="*/ 0 h 326"/>
                <a:gd name="T4" fmla="*/ 409 w 632"/>
                <a:gd name="T5" fmla="*/ 27 h 326"/>
                <a:gd name="T6" fmla="*/ 419 w 632"/>
                <a:gd name="T7" fmla="*/ 38 h 326"/>
                <a:gd name="T8" fmla="*/ 438 w 632"/>
                <a:gd name="T9" fmla="*/ 38 h 326"/>
                <a:gd name="T10" fmla="*/ 458 w 632"/>
                <a:gd name="T11" fmla="*/ 56 h 326"/>
                <a:gd name="T12" fmla="*/ 477 w 632"/>
                <a:gd name="T13" fmla="*/ 56 h 326"/>
                <a:gd name="T14" fmla="*/ 487 w 632"/>
                <a:gd name="T15" fmla="*/ 46 h 326"/>
                <a:gd name="T16" fmla="*/ 506 w 632"/>
                <a:gd name="T17" fmla="*/ 46 h 326"/>
                <a:gd name="T18" fmla="*/ 535 w 632"/>
                <a:gd name="T19" fmla="*/ 75 h 326"/>
                <a:gd name="T20" fmla="*/ 554 w 632"/>
                <a:gd name="T21" fmla="*/ 84 h 326"/>
                <a:gd name="T22" fmla="*/ 554 w 632"/>
                <a:gd name="T23" fmla="*/ 94 h 326"/>
                <a:gd name="T24" fmla="*/ 564 w 632"/>
                <a:gd name="T25" fmla="*/ 103 h 326"/>
                <a:gd name="T26" fmla="*/ 554 w 632"/>
                <a:gd name="T27" fmla="*/ 121 h 326"/>
                <a:gd name="T28" fmla="*/ 574 w 632"/>
                <a:gd name="T29" fmla="*/ 140 h 326"/>
                <a:gd name="T30" fmla="*/ 574 w 632"/>
                <a:gd name="T31" fmla="*/ 169 h 326"/>
                <a:gd name="T32" fmla="*/ 593 w 632"/>
                <a:gd name="T33" fmla="*/ 178 h 326"/>
                <a:gd name="T34" fmla="*/ 593 w 632"/>
                <a:gd name="T35" fmla="*/ 196 h 326"/>
                <a:gd name="T36" fmla="*/ 585 w 632"/>
                <a:gd name="T37" fmla="*/ 205 h 326"/>
                <a:gd name="T38" fmla="*/ 603 w 632"/>
                <a:gd name="T39" fmla="*/ 224 h 326"/>
                <a:gd name="T40" fmla="*/ 593 w 632"/>
                <a:gd name="T41" fmla="*/ 224 h 326"/>
                <a:gd name="T42" fmla="*/ 593 w 632"/>
                <a:gd name="T43" fmla="*/ 232 h 326"/>
                <a:gd name="T44" fmla="*/ 603 w 632"/>
                <a:gd name="T45" fmla="*/ 241 h 326"/>
                <a:gd name="T46" fmla="*/ 603 w 632"/>
                <a:gd name="T47" fmla="*/ 270 h 326"/>
                <a:gd name="T48" fmla="*/ 614 w 632"/>
                <a:gd name="T49" fmla="*/ 278 h 326"/>
                <a:gd name="T50" fmla="*/ 622 w 632"/>
                <a:gd name="T51" fmla="*/ 297 h 326"/>
                <a:gd name="T52" fmla="*/ 632 w 632"/>
                <a:gd name="T53" fmla="*/ 307 h 326"/>
                <a:gd name="T54" fmla="*/ 632 w 632"/>
                <a:gd name="T55" fmla="*/ 326 h 326"/>
                <a:gd name="T56" fmla="*/ 137 w 632"/>
                <a:gd name="T57" fmla="*/ 316 h 326"/>
                <a:gd name="T58" fmla="*/ 147 w 632"/>
                <a:gd name="T59" fmla="*/ 215 h 326"/>
                <a:gd name="T60" fmla="*/ 0 w 632"/>
                <a:gd name="T61" fmla="*/ 205 h 3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2"/>
                <a:gd name="T94" fmla="*/ 0 h 326"/>
                <a:gd name="T95" fmla="*/ 632 w 632"/>
                <a:gd name="T96" fmla="*/ 326 h 3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2" h="326">
                  <a:moveTo>
                    <a:pt x="0" y="205"/>
                  </a:moveTo>
                  <a:lnTo>
                    <a:pt x="21" y="0"/>
                  </a:lnTo>
                  <a:lnTo>
                    <a:pt x="409" y="27"/>
                  </a:lnTo>
                  <a:lnTo>
                    <a:pt x="419" y="38"/>
                  </a:lnTo>
                  <a:lnTo>
                    <a:pt x="438" y="38"/>
                  </a:lnTo>
                  <a:lnTo>
                    <a:pt x="458" y="56"/>
                  </a:lnTo>
                  <a:lnTo>
                    <a:pt x="477" y="56"/>
                  </a:lnTo>
                  <a:lnTo>
                    <a:pt x="487" y="46"/>
                  </a:lnTo>
                  <a:lnTo>
                    <a:pt x="506" y="46"/>
                  </a:lnTo>
                  <a:lnTo>
                    <a:pt x="535" y="75"/>
                  </a:lnTo>
                  <a:lnTo>
                    <a:pt x="554" y="84"/>
                  </a:lnTo>
                  <a:lnTo>
                    <a:pt x="554" y="94"/>
                  </a:lnTo>
                  <a:lnTo>
                    <a:pt x="564" y="103"/>
                  </a:lnTo>
                  <a:lnTo>
                    <a:pt x="554" y="121"/>
                  </a:lnTo>
                  <a:lnTo>
                    <a:pt x="574" y="140"/>
                  </a:lnTo>
                  <a:lnTo>
                    <a:pt x="574" y="169"/>
                  </a:lnTo>
                  <a:lnTo>
                    <a:pt x="593" y="178"/>
                  </a:lnTo>
                  <a:lnTo>
                    <a:pt x="593" y="196"/>
                  </a:lnTo>
                  <a:lnTo>
                    <a:pt x="585" y="205"/>
                  </a:lnTo>
                  <a:lnTo>
                    <a:pt x="603" y="224"/>
                  </a:lnTo>
                  <a:lnTo>
                    <a:pt x="593" y="224"/>
                  </a:lnTo>
                  <a:lnTo>
                    <a:pt x="593" y="232"/>
                  </a:lnTo>
                  <a:lnTo>
                    <a:pt x="603" y="241"/>
                  </a:lnTo>
                  <a:lnTo>
                    <a:pt x="603" y="270"/>
                  </a:lnTo>
                  <a:lnTo>
                    <a:pt x="614" y="278"/>
                  </a:lnTo>
                  <a:lnTo>
                    <a:pt x="622" y="297"/>
                  </a:lnTo>
                  <a:lnTo>
                    <a:pt x="632" y="307"/>
                  </a:lnTo>
                  <a:lnTo>
                    <a:pt x="632" y="326"/>
                  </a:lnTo>
                  <a:lnTo>
                    <a:pt x="137" y="316"/>
                  </a:lnTo>
                  <a:lnTo>
                    <a:pt x="147" y="215"/>
                  </a:lnTo>
                  <a:lnTo>
                    <a:pt x="0" y="205"/>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8" name="Freeform 23"/>
            <p:cNvSpPr>
              <a:spLocks/>
            </p:cNvSpPr>
            <p:nvPr/>
          </p:nvSpPr>
          <p:spPr bwMode="auto">
            <a:xfrm>
              <a:off x="2440" y="2187"/>
              <a:ext cx="683" cy="374"/>
            </a:xfrm>
            <a:custGeom>
              <a:avLst/>
              <a:gdLst>
                <a:gd name="T0" fmla="*/ 9 w 563"/>
                <a:gd name="T1" fmla="*/ 0 h 307"/>
                <a:gd name="T2" fmla="*/ 504 w 563"/>
                <a:gd name="T3" fmla="*/ 10 h 307"/>
                <a:gd name="T4" fmla="*/ 533 w 563"/>
                <a:gd name="T5" fmla="*/ 38 h 307"/>
                <a:gd name="T6" fmla="*/ 523 w 563"/>
                <a:gd name="T7" fmla="*/ 48 h 307"/>
                <a:gd name="T8" fmla="*/ 523 w 563"/>
                <a:gd name="T9" fmla="*/ 56 h 307"/>
                <a:gd name="T10" fmla="*/ 533 w 563"/>
                <a:gd name="T11" fmla="*/ 65 h 307"/>
                <a:gd name="T12" fmla="*/ 544 w 563"/>
                <a:gd name="T13" fmla="*/ 65 h 307"/>
                <a:gd name="T14" fmla="*/ 544 w 563"/>
                <a:gd name="T15" fmla="*/ 84 h 307"/>
                <a:gd name="T16" fmla="*/ 552 w 563"/>
                <a:gd name="T17" fmla="*/ 94 h 307"/>
                <a:gd name="T18" fmla="*/ 563 w 563"/>
                <a:gd name="T19" fmla="*/ 94 h 307"/>
                <a:gd name="T20" fmla="*/ 563 w 563"/>
                <a:gd name="T21" fmla="*/ 307 h 307"/>
                <a:gd name="T22" fmla="*/ 0 w 563"/>
                <a:gd name="T23" fmla="*/ 299 h 307"/>
                <a:gd name="T24" fmla="*/ 9 w 563"/>
                <a:gd name="T25" fmla="*/ 0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3"/>
                <a:gd name="T40" fmla="*/ 0 h 307"/>
                <a:gd name="T41" fmla="*/ 563 w 563"/>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3" h="307">
                  <a:moveTo>
                    <a:pt x="9" y="0"/>
                  </a:moveTo>
                  <a:lnTo>
                    <a:pt x="504" y="10"/>
                  </a:lnTo>
                  <a:lnTo>
                    <a:pt x="533" y="38"/>
                  </a:lnTo>
                  <a:lnTo>
                    <a:pt x="523" y="48"/>
                  </a:lnTo>
                  <a:lnTo>
                    <a:pt x="523" y="56"/>
                  </a:lnTo>
                  <a:lnTo>
                    <a:pt x="533" y="65"/>
                  </a:lnTo>
                  <a:lnTo>
                    <a:pt x="544" y="65"/>
                  </a:lnTo>
                  <a:lnTo>
                    <a:pt x="544" y="84"/>
                  </a:lnTo>
                  <a:lnTo>
                    <a:pt x="552" y="94"/>
                  </a:lnTo>
                  <a:lnTo>
                    <a:pt x="563" y="94"/>
                  </a:lnTo>
                  <a:lnTo>
                    <a:pt x="563" y="307"/>
                  </a:lnTo>
                  <a:lnTo>
                    <a:pt x="0" y="299"/>
                  </a:lnTo>
                  <a:lnTo>
                    <a:pt x="9"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39" name="Freeform 24"/>
            <p:cNvSpPr>
              <a:spLocks/>
            </p:cNvSpPr>
            <p:nvPr/>
          </p:nvSpPr>
          <p:spPr bwMode="auto">
            <a:xfrm>
              <a:off x="2345" y="2551"/>
              <a:ext cx="802" cy="418"/>
            </a:xfrm>
            <a:custGeom>
              <a:avLst/>
              <a:gdLst>
                <a:gd name="T0" fmla="*/ 641 w 661"/>
                <a:gd name="T1" fmla="*/ 8 h 343"/>
                <a:gd name="T2" fmla="*/ 78 w 661"/>
                <a:gd name="T3" fmla="*/ 0 h 343"/>
                <a:gd name="T4" fmla="*/ 0 w 661"/>
                <a:gd name="T5" fmla="*/ 0 h 343"/>
                <a:gd name="T6" fmla="*/ 0 w 661"/>
                <a:gd name="T7" fmla="*/ 46 h 343"/>
                <a:gd name="T8" fmla="*/ 224 w 661"/>
                <a:gd name="T9" fmla="*/ 56 h 343"/>
                <a:gd name="T10" fmla="*/ 224 w 661"/>
                <a:gd name="T11" fmla="*/ 251 h 343"/>
                <a:gd name="T12" fmla="*/ 232 w 661"/>
                <a:gd name="T13" fmla="*/ 251 h 343"/>
                <a:gd name="T14" fmla="*/ 242 w 661"/>
                <a:gd name="T15" fmla="*/ 270 h 343"/>
                <a:gd name="T16" fmla="*/ 282 w 661"/>
                <a:gd name="T17" fmla="*/ 270 h 343"/>
                <a:gd name="T18" fmla="*/ 282 w 661"/>
                <a:gd name="T19" fmla="*/ 278 h 343"/>
                <a:gd name="T20" fmla="*/ 292 w 661"/>
                <a:gd name="T21" fmla="*/ 287 h 343"/>
                <a:gd name="T22" fmla="*/ 311 w 661"/>
                <a:gd name="T23" fmla="*/ 287 h 343"/>
                <a:gd name="T24" fmla="*/ 321 w 661"/>
                <a:gd name="T25" fmla="*/ 297 h 343"/>
                <a:gd name="T26" fmla="*/ 329 w 661"/>
                <a:gd name="T27" fmla="*/ 297 h 343"/>
                <a:gd name="T28" fmla="*/ 340 w 661"/>
                <a:gd name="T29" fmla="*/ 305 h 343"/>
                <a:gd name="T30" fmla="*/ 350 w 661"/>
                <a:gd name="T31" fmla="*/ 297 h 343"/>
                <a:gd name="T32" fmla="*/ 369 w 661"/>
                <a:gd name="T33" fmla="*/ 297 h 343"/>
                <a:gd name="T34" fmla="*/ 369 w 661"/>
                <a:gd name="T35" fmla="*/ 305 h 343"/>
                <a:gd name="T36" fmla="*/ 379 w 661"/>
                <a:gd name="T37" fmla="*/ 316 h 343"/>
                <a:gd name="T38" fmla="*/ 379 w 661"/>
                <a:gd name="T39" fmla="*/ 324 h 343"/>
                <a:gd name="T40" fmla="*/ 398 w 661"/>
                <a:gd name="T41" fmla="*/ 324 h 343"/>
                <a:gd name="T42" fmla="*/ 398 w 661"/>
                <a:gd name="T43" fmla="*/ 316 h 343"/>
                <a:gd name="T44" fmla="*/ 408 w 661"/>
                <a:gd name="T45" fmla="*/ 316 h 343"/>
                <a:gd name="T46" fmla="*/ 427 w 661"/>
                <a:gd name="T47" fmla="*/ 324 h 343"/>
                <a:gd name="T48" fmla="*/ 447 w 661"/>
                <a:gd name="T49" fmla="*/ 324 h 343"/>
                <a:gd name="T50" fmla="*/ 447 w 661"/>
                <a:gd name="T51" fmla="*/ 343 h 343"/>
                <a:gd name="T52" fmla="*/ 447 w 661"/>
                <a:gd name="T53" fmla="*/ 334 h 343"/>
                <a:gd name="T54" fmla="*/ 466 w 661"/>
                <a:gd name="T55" fmla="*/ 316 h 343"/>
                <a:gd name="T56" fmla="*/ 466 w 661"/>
                <a:gd name="T57" fmla="*/ 324 h 343"/>
                <a:gd name="T58" fmla="*/ 495 w 661"/>
                <a:gd name="T59" fmla="*/ 324 h 343"/>
                <a:gd name="T60" fmla="*/ 485 w 661"/>
                <a:gd name="T61" fmla="*/ 324 h 343"/>
                <a:gd name="T62" fmla="*/ 495 w 661"/>
                <a:gd name="T63" fmla="*/ 334 h 343"/>
                <a:gd name="T64" fmla="*/ 514 w 661"/>
                <a:gd name="T65" fmla="*/ 343 h 343"/>
                <a:gd name="T66" fmla="*/ 524 w 661"/>
                <a:gd name="T67" fmla="*/ 334 h 343"/>
                <a:gd name="T68" fmla="*/ 524 w 661"/>
                <a:gd name="T69" fmla="*/ 324 h 343"/>
                <a:gd name="T70" fmla="*/ 601 w 661"/>
                <a:gd name="T71" fmla="*/ 324 h 343"/>
                <a:gd name="T72" fmla="*/ 601 w 661"/>
                <a:gd name="T73" fmla="*/ 316 h 343"/>
                <a:gd name="T74" fmla="*/ 641 w 661"/>
                <a:gd name="T75" fmla="*/ 343 h 343"/>
                <a:gd name="T76" fmla="*/ 651 w 661"/>
                <a:gd name="T77" fmla="*/ 343 h 343"/>
                <a:gd name="T78" fmla="*/ 661 w 661"/>
                <a:gd name="T79" fmla="*/ 167 h 343"/>
                <a:gd name="T80" fmla="*/ 641 w 661"/>
                <a:gd name="T81" fmla="*/ 65 h 343"/>
                <a:gd name="T82" fmla="*/ 641 w 661"/>
                <a:gd name="T83" fmla="*/ 8 h 3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1"/>
                <a:gd name="T127" fmla="*/ 0 h 343"/>
                <a:gd name="T128" fmla="*/ 661 w 661"/>
                <a:gd name="T129" fmla="*/ 343 h 3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1" h="343">
                  <a:moveTo>
                    <a:pt x="641" y="8"/>
                  </a:moveTo>
                  <a:lnTo>
                    <a:pt x="78" y="0"/>
                  </a:lnTo>
                  <a:lnTo>
                    <a:pt x="0" y="0"/>
                  </a:lnTo>
                  <a:lnTo>
                    <a:pt x="0" y="46"/>
                  </a:lnTo>
                  <a:lnTo>
                    <a:pt x="224" y="56"/>
                  </a:lnTo>
                  <a:lnTo>
                    <a:pt x="224" y="251"/>
                  </a:lnTo>
                  <a:lnTo>
                    <a:pt x="232" y="251"/>
                  </a:lnTo>
                  <a:lnTo>
                    <a:pt x="242" y="270"/>
                  </a:lnTo>
                  <a:lnTo>
                    <a:pt x="282" y="270"/>
                  </a:lnTo>
                  <a:lnTo>
                    <a:pt x="282" y="278"/>
                  </a:lnTo>
                  <a:lnTo>
                    <a:pt x="292" y="287"/>
                  </a:lnTo>
                  <a:lnTo>
                    <a:pt x="311" y="287"/>
                  </a:lnTo>
                  <a:lnTo>
                    <a:pt x="321" y="297"/>
                  </a:lnTo>
                  <a:lnTo>
                    <a:pt x="329" y="297"/>
                  </a:lnTo>
                  <a:lnTo>
                    <a:pt x="340" y="305"/>
                  </a:lnTo>
                  <a:lnTo>
                    <a:pt x="350" y="297"/>
                  </a:lnTo>
                  <a:lnTo>
                    <a:pt x="369" y="297"/>
                  </a:lnTo>
                  <a:lnTo>
                    <a:pt x="369" y="305"/>
                  </a:lnTo>
                  <a:lnTo>
                    <a:pt x="379" y="316"/>
                  </a:lnTo>
                  <a:lnTo>
                    <a:pt x="379" y="324"/>
                  </a:lnTo>
                  <a:lnTo>
                    <a:pt x="398" y="324"/>
                  </a:lnTo>
                  <a:lnTo>
                    <a:pt x="398" y="316"/>
                  </a:lnTo>
                  <a:lnTo>
                    <a:pt x="408" y="316"/>
                  </a:lnTo>
                  <a:lnTo>
                    <a:pt x="427" y="324"/>
                  </a:lnTo>
                  <a:lnTo>
                    <a:pt x="447" y="324"/>
                  </a:lnTo>
                  <a:lnTo>
                    <a:pt x="447" y="343"/>
                  </a:lnTo>
                  <a:lnTo>
                    <a:pt x="447" y="334"/>
                  </a:lnTo>
                  <a:lnTo>
                    <a:pt x="466" y="316"/>
                  </a:lnTo>
                  <a:lnTo>
                    <a:pt x="466" y="324"/>
                  </a:lnTo>
                  <a:lnTo>
                    <a:pt x="495" y="324"/>
                  </a:lnTo>
                  <a:lnTo>
                    <a:pt x="485" y="324"/>
                  </a:lnTo>
                  <a:lnTo>
                    <a:pt x="495" y="334"/>
                  </a:lnTo>
                  <a:lnTo>
                    <a:pt x="514" y="343"/>
                  </a:lnTo>
                  <a:lnTo>
                    <a:pt x="524" y="334"/>
                  </a:lnTo>
                  <a:lnTo>
                    <a:pt x="524" y="324"/>
                  </a:lnTo>
                  <a:lnTo>
                    <a:pt x="601" y="324"/>
                  </a:lnTo>
                  <a:lnTo>
                    <a:pt x="601" y="316"/>
                  </a:lnTo>
                  <a:lnTo>
                    <a:pt x="641" y="343"/>
                  </a:lnTo>
                  <a:lnTo>
                    <a:pt x="651" y="343"/>
                  </a:lnTo>
                  <a:lnTo>
                    <a:pt x="661" y="167"/>
                  </a:lnTo>
                  <a:lnTo>
                    <a:pt x="641" y="65"/>
                  </a:lnTo>
                  <a:lnTo>
                    <a:pt x="641" y="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0" name="Freeform 25"/>
            <p:cNvSpPr>
              <a:spLocks/>
            </p:cNvSpPr>
            <p:nvPr/>
          </p:nvSpPr>
          <p:spPr bwMode="auto">
            <a:xfrm>
              <a:off x="1945" y="2607"/>
              <a:ext cx="1293" cy="1304"/>
            </a:xfrm>
            <a:custGeom>
              <a:avLst/>
              <a:gdLst>
                <a:gd name="T0" fmla="*/ 931 w 1066"/>
                <a:gd name="T1" fmla="*/ 270 h 1070"/>
                <a:gd name="T2" fmla="*/ 854 w 1066"/>
                <a:gd name="T3" fmla="*/ 288 h 1070"/>
                <a:gd name="T4" fmla="*/ 815 w 1066"/>
                <a:gd name="T5" fmla="*/ 278 h 1070"/>
                <a:gd name="T6" fmla="*/ 796 w 1066"/>
                <a:gd name="T7" fmla="*/ 270 h 1070"/>
                <a:gd name="T8" fmla="*/ 776 w 1066"/>
                <a:gd name="T9" fmla="*/ 278 h 1070"/>
                <a:gd name="T10" fmla="*/ 728 w 1066"/>
                <a:gd name="T11" fmla="*/ 270 h 1070"/>
                <a:gd name="T12" fmla="*/ 707 w 1066"/>
                <a:gd name="T13" fmla="*/ 270 h 1070"/>
                <a:gd name="T14" fmla="*/ 678 w 1066"/>
                <a:gd name="T15" fmla="*/ 251 h 1070"/>
                <a:gd name="T16" fmla="*/ 649 w 1066"/>
                <a:gd name="T17" fmla="*/ 251 h 1070"/>
                <a:gd name="T18" fmla="*/ 612 w 1066"/>
                <a:gd name="T19" fmla="*/ 232 h 1070"/>
                <a:gd name="T20" fmla="*/ 562 w 1066"/>
                <a:gd name="T21" fmla="*/ 205 h 1070"/>
                <a:gd name="T22" fmla="*/ 330 w 1066"/>
                <a:gd name="T23" fmla="*/ 0 h 1070"/>
                <a:gd name="T24" fmla="*/ 0 w 1066"/>
                <a:gd name="T25" fmla="*/ 418 h 1070"/>
                <a:gd name="T26" fmla="*/ 19 w 1066"/>
                <a:gd name="T27" fmla="*/ 456 h 1070"/>
                <a:gd name="T28" fmla="*/ 87 w 1066"/>
                <a:gd name="T29" fmla="*/ 539 h 1070"/>
                <a:gd name="T30" fmla="*/ 135 w 1066"/>
                <a:gd name="T31" fmla="*/ 596 h 1070"/>
                <a:gd name="T32" fmla="*/ 155 w 1066"/>
                <a:gd name="T33" fmla="*/ 671 h 1070"/>
                <a:gd name="T34" fmla="*/ 261 w 1066"/>
                <a:gd name="T35" fmla="*/ 744 h 1070"/>
                <a:gd name="T36" fmla="*/ 311 w 1066"/>
                <a:gd name="T37" fmla="*/ 671 h 1070"/>
                <a:gd name="T38" fmla="*/ 340 w 1066"/>
                <a:gd name="T39" fmla="*/ 661 h 1070"/>
                <a:gd name="T40" fmla="*/ 398 w 1066"/>
                <a:gd name="T41" fmla="*/ 679 h 1070"/>
                <a:gd name="T42" fmla="*/ 417 w 1066"/>
                <a:gd name="T43" fmla="*/ 698 h 1070"/>
                <a:gd name="T44" fmla="*/ 475 w 1066"/>
                <a:gd name="T45" fmla="*/ 755 h 1070"/>
                <a:gd name="T46" fmla="*/ 524 w 1066"/>
                <a:gd name="T47" fmla="*/ 855 h 1070"/>
                <a:gd name="T48" fmla="*/ 562 w 1066"/>
                <a:gd name="T49" fmla="*/ 901 h 1070"/>
                <a:gd name="T50" fmla="*/ 572 w 1066"/>
                <a:gd name="T51" fmla="*/ 966 h 1070"/>
                <a:gd name="T52" fmla="*/ 612 w 1066"/>
                <a:gd name="T53" fmla="*/ 1014 h 1070"/>
                <a:gd name="T54" fmla="*/ 670 w 1066"/>
                <a:gd name="T55" fmla="*/ 1052 h 1070"/>
                <a:gd name="T56" fmla="*/ 747 w 1066"/>
                <a:gd name="T57" fmla="*/ 1070 h 1070"/>
                <a:gd name="T58" fmla="*/ 767 w 1066"/>
                <a:gd name="T59" fmla="*/ 1052 h 1070"/>
                <a:gd name="T60" fmla="*/ 736 w 1066"/>
                <a:gd name="T61" fmla="*/ 995 h 1070"/>
                <a:gd name="T62" fmla="*/ 736 w 1066"/>
                <a:gd name="T63" fmla="*/ 930 h 1070"/>
                <a:gd name="T64" fmla="*/ 747 w 1066"/>
                <a:gd name="T65" fmla="*/ 893 h 1070"/>
                <a:gd name="T66" fmla="*/ 776 w 1066"/>
                <a:gd name="T67" fmla="*/ 864 h 1070"/>
                <a:gd name="T68" fmla="*/ 796 w 1066"/>
                <a:gd name="T69" fmla="*/ 828 h 1070"/>
                <a:gd name="T70" fmla="*/ 834 w 1066"/>
                <a:gd name="T71" fmla="*/ 819 h 1070"/>
                <a:gd name="T72" fmla="*/ 834 w 1066"/>
                <a:gd name="T73" fmla="*/ 801 h 1070"/>
                <a:gd name="T74" fmla="*/ 854 w 1066"/>
                <a:gd name="T75" fmla="*/ 801 h 1070"/>
                <a:gd name="T76" fmla="*/ 960 w 1066"/>
                <a:gd name="T77" fmla="*/ 726 h 1070"/>
                <a:gd name="T78" fmla="*/ 971 w 1066"/>
                <a:gd name="T79" fmla="*/ 690 h 1070"/>
                <a:gd name="T80" fmla="*/ 1027 w 1066"/>
                <a:gd name="T81" fmla="*/ 690 h 1070"/>
                <a:gd name="T82" fmla="*/ 1037 w 1066"/>
                <a:gd name="T83" fmla="*/ 679 h 1070"/>
                <a:gd name="T84" fmla="*/ 1056 w 1066"/>
                <a:gd name="T85" fmla="*/ 642 h 1070"/>
                <a:gd name="T86" fmla="*/ 1066 w 1066"/>
                <a:gd name="T87" fmla="*/ 539 h 1070"/>
                <a:gd name="T88" fmla="*/ 1046 w 1066"/>
                <a:gd name="T89" fmla="*/ 512 h 1070"/>
                <a:gd name="T90" fmla="*/ 1027 w 1066"/>
                <a:gd name="T91" fmla="*/ 466 h 1070"/>
                <a:gd name="T92" fmla="*/ 1000 w 1066"/>
                <a:gd name="T93" fmla="*/ 307 h 10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6"/>
                <a:gd name="T142" fmla="*/ 0 h 1070"/>
                <a:gd name="T143" fmla="*/ 1066 w 1066"/>
                <a:gd name="T144" fmla="*/ 1070 h 10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6" h="1070">
                  <a:moveTo>
                    <a:pt x="979" y="297"/>
                  </a:moveTo>
                  <a:lnTo>
                    <a:pt x="971" y="297"/>
                  </a:lnTo>
                  <a:lnTo>
                    <a:pt x="931" y="270"/>
                  </a:lnTo>
                  <a:lnTo>
                    <a:pt x="931" y="278"/>
                  </a:lnTo>
                  <a:lnTo>
                    <a:pt x="854" y="278"/>
                  </a:lnTo>
                  <a:lnTo>
                    <a:pt x="854" y="288"/>
                  </a:lnTo>
                  <a:lnTo>
                    <a:pt x="844" y="297"/>
                  </a:lnTo>
                  <a:lnTo>
                    <a:pt x="825" y="288"/>
                  </a:lnTo>
                  <a:lnTo>
                    <a:pt x="815" y="278"/>
                  </a:lnTo>
                  <a:lnTo>
                    <a:pt x="825" y="278"/>
                  </a:lnTo>
                  <a:lnTo>
                    <a:pt x="796" y="278"/>
                  </a:lnTo>
                  <a:lnTo>
                    <a:pt x="796" y="270"/>
                  </a:lnTo>
                  <a:lnTo>
                    <a:pt x="776" y="288"/>
                  </a:lnTo>
                  <a:lnTo>
                    <a:pt x="776" y="297"/>
                  </a:lnTo>
                  <a:lnTo>
                    <a:pt x="776" y="278"/>
                  </a:lnTo>
                  <a:lnTo>
                    <a:pt x="757" y="278"/>
                  </a:lnTo>
                  <a:lnTo>
                    <a:pt x="736" y="270"/>
                  </a:lnTo>
                  <a:lnTo>
                    <a:pt x="728" y="270"/>
                  </a:lnTo>
                  <a:lnTo>
                    <a:pt x="728" y="278"/>
                  </a:lnTo>
                  <a:lnTo>
                    <a:pt x="707" y="278"/>
                  </a:lnTo>
                  <a:lnTo>
                    <a:pt x="707" y="270"/>
                  </a:lnTo>
                  <a:lnTo>
                    <a:pt x="699" y="259"/>
                  </a:lnTo>
                  <a:lnTo>
                    <a:pt x="699" y="251"/>
                  </a:lnTo>
                  <a:lnTo>
                    <a:pt x="678" y="251"/>
                  </a:lnTo>
                  <a:lnTo>
                    <a:pt x="670" y="259"/>
                  </a:lnTo>
                  <a:lnTo>
                    <a:pt x="659" y="251"/>
                  </a:lnTo>
                  <a:lnTo>
                    <a:pt x="649" y="251"/>
                  </a:lnTo>
                  <a:lnTo>
                    <a:pt x="641" y="241"/>
                  </a:lnTo>
                  <a:lnTo>
                    <a:pt x="620" y="241"/>
                  </a:lnTo>
                  <a:lnTo>
                    <a:pt x="612" y="232"/>
                  </a:lnTo>
                  <a:lnTo>
                    <a:pt x="612" y="224"/>
                  </a:lnTo>
                  <a:lnTo>
                    <a:pt x="572" y="224"/>
                  </a:lnTo>
                  <a:lnTo>
                    <a:pt x="562" y="205"/>
                  </a:lnTo>
                  <a:lnTo>
                    <a:pt x="554" y="205"/>
                  </a:lnTo>
                  <a:lnTo>
                    <a:pt x="554" y="10"/>
                  </a:lnTo>
                  <a:lnTo>
                    <a:pt x="330" y="0"/>
                  </a:lnTo>
                  <a:lnTo>
                    <a:pt x="319" y="0"/>
                  </a:lnTo>
                  <a:lnTo>
                    <a:pt x="290" y="447"/>
                  </a:lnTo>
                  <a:lnTo>
                    <a:pt x="0" y="418"/>
                  </a:lnTo>
                  <a:lnTo>
                    <a:pt x="0" y="437"/>
                  </a:lnTo>
                  <a:lnTo>
                    <a:pt x="19" y="447"/>
                  </a:lnTo>
                  <a:lnTo>
                    <a:pt x="19" y="456"/>
                  </a:lnTo>
                  <a:lnTo>
                    <a:pt x="29" y="475"/>
                  </a:lnTo>
                  <a:lnTo>
                    <a:pt x="39" y="483"/>
                  </a:lnTo>
                  <a:lnTo>
                    <a:pt x="87" y="539"/>
                  </a:lnTo>
                  <a:lnTo>
                    <a:pt x="126" y="568"/>
                  </a:lnTo>
                  <a:lnTo>
                    <a:pt x="126" y="587"/>
                  </a:lnTo>
                  <a:lnTo>
                    <a:pt x="135" y="596"/>
                  </a:lnTo>
                  <a:lnTo>
                    <a:pt x="135" y="642"/>
                  </a:lnTo>
                  <a:lnTo>
                    <a:pt x="145" y="652"/>
                  </a:lnTo>
                  <a:lnTo>
                    <a:pt x="155" y="671"/>
                  </a:lnTo>
                  <a:lnTo>
                    <a:pt x="213" y="717"/>
                  </a:lnTo>
                  <a:lnTo>
                    <a:pt x="253" y="736"/>
                  </a:lnTo>
                  <a:lnTo>
                    <a:pt x="261" y="744"/>
                  </a:lnTo>
                  <a:lnTo>
                    <a:pt x="282" y="726"/>
                  </a:lnTo>
                  <a:lnTo>
                    <a:pt x="301" y="679"/>
                  </a:lnTo>
                  <a:lnTo>
                    <a:pt x="311" y="671"/>
                  </a:lnTo>
                  <a:lnTo>
                    <a:pt x="330" y="671"/>
                  </a:lnTo>
                  <a:lnTo>
                    <a:pt x="330" y="661"/>
                  </a:lnTo>
                  <a:lnTo>
                    <a:pt x="340" y="661"/>
                  </a:lnTo>
                  <a:lnTo>
                    <a:pt x="348" y="671"/>
                  </a:lnTo>
                  <a:lnTo>
                    <a:pt x="377" y="671"/>
                  </a:lnTo>
                  <a:lnTo>
                    <a:pt x="398" y="679"/>
                  </a:lnTo>
                  <a:lnTo>
                    <a:pt x="398" y="671"/>
                  </a:lnTo>
                  <a:lnTo>
                    <a:pt x="417" y="690"/>
                  </a:lnTo>
                  <a:lnTo>
                    <a:pt x="417" y="698"/>
                  </a:lnTo>
                  <a:lnTo>
                    <a:pt x="427" y="698"/>
                  </a:lnTo>
                  <a:lnTo>
                    <a:pt x="475" y="744"/>
                  </a:lnTo>
                  <a:lnTo>
                    <a:pt x="475" y="755"/>
                  </a:lnTo>
                  <a:lnTo>
                    <a:pt x="495" y="819"/>
                  </a:lnTo>
                  <a:lnTo>
                    <a:pt x="504" y="828"/>
                  </a:lnTo>
                  <a:lnTo>
                    <a:pt x="524" y="855"/>
                  </a:lnTo>
                  <a:lnTo>
                    <a:pt x="554" y="883"/>
                  </a:lnTo>
                  <a:lnTo>
                    <a:pt x="554" y="893"/>
                  </a:lnTo>
                  <a:lnTo>
                    <a:pt x="562" y="901"/>
                  </a:lnTo>
                  <a:lnTo>
                    <a:pt x="562" y="930"/>
                  </a:lnTo>
                  <a:lnTo>
                    <a:pt x="572" y="930"/>
                  </a:lnTo>
                  <a:lnTo>
                    <a:pt x="572" y="966"/>
                  </a:lnTo>
                  <a:lnTo>
                    <a:pt x="591" y="1004"/>
                  </a:lnTo>
                  <a:lnTo>
                    <a:pt x="601" y="1014"/>
                  </a:lnTo>
                  <a:lnTo>
                    <a:pt x="612" y="1014"/>
                  </a:lnTo>
                  <a:lnTo>
                    <a:pt x="630" y="1023"/>
                  </a:lnTo>
                  <a:lnTo>
                    <a:pt x="641" y="1033"/>
                  </a:lnTo>
                  <a:lnTo>
                    <a:pt x="670" y="1052"/>
                  </a:lnTo>
                  <a:lnTo>
                    <a:pt x="718" y="1052"/>
                  </a:lnTo>
                  <a:lnTo>
                    <a:pt x="736" y="1070"/>
                  </a:lnTo>
                  <a:lnTo>
                    <a:pt x="747" y="1070"/>
                  </a:lnTo>
                  <a:lnTo>
                    <a:pt x="757" y="1060"/>
                  </a:lnTo>
                  <a:lnTo>
                    <a:pt x="767" y="1060"/>
                  </a:lnTo>
                  <a:lnTo>
                    <a:pt x="767" y="1052"/>
                  </a:lnTo>
                  <a:lnTo>
                    <a:pt x="757" y="1052"/>
                  </a:lnTo>
                  <a:lnTo>
                    <a:pt x="747" y="1041"/>
                  </a:lnTo>
                  <a:lnTo>
                    <a:pt x="736" y="995"/>
                  </a:lnTo>
                  <a:lnTo>
                    <a:pt x="728" y="977"/>
                  </a:lnTo>
                  <a:lnTo>
                    <a:pt x="736" y="949"/>
                  </a:lnTo>
                  <a:lnTo>
                    <a:pt x="736" y="930"/>
                  </a:lnTo>
                  <a:lnTo>
                    <a:pt x="747" y="920"/>
                  </a:lnTo>
                  <a:lnTo>
                    <a:pt x="757" y="893"/>
                  </a:lnTo>
                  <a:lnTo>
                    <a:pt x="747" y="893"/>
                  </a:lnTo>
                  <a:lnTo>
                    <a:pt x="747" y="883"/>
                  </a:lnTo>
                  <a:lnTo>
                    <a:pt x="757" y="874"/>
                  </a:lnTo>
                  <a:lnTo>
                    <a:pt x="776" y="864"/>
                  </a:lnTo>
                  <a:lnTo>
                    <a:pt x="776" y="847"/>
                  </a:lnTo>
                  <a:lnTo>
                    <a:pt x="796" y="847"/>
                  </a:lnTo>
                  <a:lnTo>
                    <a:pt x="796" y="828"/>
                  </a:lnTo>
                  <a:lnTo>
                    <a:pt x="805" y="828"/>
                  </a:lnTo>
                  <a:lnTo>
                    <a:pt x="825" y="819"/>
                  </a:lnTo>
                  <a:lnTo>
                    <a:pt x="834" y="819"/>
                  </a:lnTo>
                  <a:lnTo>
                    <a:pt x="815" y="811"/>
                  </a:lnTo>
                  <a:lnTo>
                    <a:pt x="815" y="801"/>
                  </a:lnTo>
                  <a:lnTo>
                    <a:pt x="834" y="801"/>
                  </a:lnTo>
                  <a:lnTo>
                    <a:pt x="844" y="792"/>
                  </a:lnTo>
                  <a:lnTo>
                    <a:pt x="844" y="801"/>
                  </a:lnTo>
                  <a:lnTo>
                    <a:pt x="854" y="801"/>
                  </a:lnTo>
                  <a:lnTo>
                    <a:pt x="883" y="792"/>
                  </a:lnTo>
                  <a:lnTo>
                    <a:pt x="931" y="755"/>
                  </a:lnTo>
                  <a:lnTo>
                    <a:pt x="960" y="726"/>
                  </a:lnTo>
                  <a:lnTo>
                    <a:pt x="950" y="708"/>
                  </a:lnTo>
                  <a:lnTo>
                    <a:pt x="950" y="698"/>
                  </a:lnTo>
                  <a:lnTo>
                    <a:pt x="971" y="690"/>
                  </a:lnTo>
                  <a:lnTo>
                    <a:pt x="971" y="708"/>
                  </a:lnTo>
                  <a:lnTo>
                    <a:pt x="989" y="708"/>
                  </a:lnTo>
                  <a:lnTo>
                    <a:pt x="1027" y="690"/>
                  </a:lnTo>
                  <a:lnTo>
                    <a:pt x="1046" y="690"/>
                  </a:lnTo>
                  <a:lnTo>
                    <a:pt x="1037" y="690"/>
                  </a:lnTo>
                  <a:lnTo>
                    <a:pt x="1037" y="679"/>
                  </a:lnTo>
                  <a:lnTo>
                    <a:pt x="1046" y="671"/>
                  </a:lnTo>
                  <a:lnTo>
                    <a:pt x="1046" y="661"/>
                  </a:lnTo>
                  <a:lnTo>
                    <a:pt x="1056" y="642"/>
                  </a:lnTo>
                  <a:lnTo>
                    <a:pt x="1056" y="596"/>
                  </a:lnTo>
                  <a:lnTo>
                    <a:pt x="1066" y="587"/>
                  </a:lnTo>
                  <a:lnTo>
                    <a:pt x="1066" y="539"/>
                  </a:lnTo>
                  <a:lnTo>
                    <a:pt x="1056" y="531"/>
                  </a:lnTo>
                  <a:lnTo>
                    <a:pt x="1056" y="521"/>
                  </a:lnTo>
                  <a:lnTo>
                    <a:pt x="1046" y="512"/>
                  </a:lnTo>
                  <a:lnTo>
                    <a:pt x="1046" y="493"/>
                  </a:lnTo>
                  <a:lnTo>
                    <a:pt x="1037" y="475"/>
                  </a:lnTo>
                  <a:lnTo>
                    <a:pt x="1027" y="466"/>
                  </a:lnTo>
                  <a:lnTo>
                    <a:pt x="1017" y="362"/>
                  </a:lnTo>
                  <a:lnTo>
                    <a:pt x="1017" y="307"/>
                  </a:lnTo>
                  <a:lnTo>
                    <a:pt x="1000" y="307"/>
                  </a:lnTo>
                  <a:lnTo>
                    <a:pt x="979" y="297"/>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1" name="Freeform 26"/>
            <p:cNvSpPr>
              <a:spLocks/>
            </p:cNvSpPr>
            <p:nvPr/>
          </p:nvSpPr>
          <p:spPr bwMode="auto">
            <a:xfrm>
              <a:off x="2899" y="1066"/>
              <a:ext cx="609" cy="713"/>
            </a:xfrm>
            <a:custGeom>
              <a:avLst/>
              <a:gdLst>
                <a:gd name="T0" fmla="*/ 50 w 502"/>
                <a:gd name="T1" fmla="*/ 399 h 585"/>
                <a:gd name="T2" fmla="*/ 20 w 502"/>
                <a:gd name="T3" fmla="*/ 372 h 585"/>
                <a:gd name="T4" fmla="*/ 39 w 502"/>
                <a:gd name="T5" fmla="*/ 305 h 585"/>
                <a:gd name="T6" fmla="*/ 29 w 502"/>
                <a:gd name="T7" fmla="*/ 240 h 585"/>
                <a:gd name="T8" fmla="*/ 20 w 502"/>
                <a:gd name="T9" fmla="*/ 158 h 585"/>
                <a:gd name="T10" fmla="*/ 0 w 502"/>
                <a:gd name="T11" fmla="*/ 121 h 585"/>
                <a:gd name="T12" fmla="*/ 10 w 502"/>
                <a:gd name="T13" fmla="*/ 75 h 585"/>
                <a:gd name="T14" fmla="*/ 0 w 502"/>
                <a:gd name="T15" fmla="*/ 47 h 585"/>
                <a:gd name="T16" fmla="*/ 126 w 502"/>
                <a:gd name="T17" fmla="*/ 37 h 585"/>
                <a:gd name="T18" fmla="*/ 137 w 502"/>
                <a:gd name="T19" fmla="*/ 0 h 585"/>
                <a:gd name="T20" fmla="*/ 155 w 502"/>
                <a:gd name="T21" fmla="*/ 10 h 585"/>
                <a:gd name="T22" fmla="*/ 166 w 502"/>
                <a:gd name="T23" fmla="*/ 47 h 585"/>
                <a:gd name="T24" fmla="*/ 174 w 502"/>
                <a:gd name="T25" fmla="*/ 66 h 585"/>
                <a:gd name="T26" fmla="*/ 195 w 502"/>
                <a:gd name="T27" fmla="*/ 75 h 585"/>
                <a:gd name="T28" fmla="*/ 222 w 502"/>
                <a:gd name="T29" fmla="*/ 83 h 585"/>
                <a:gd name="T30" fmla="*/ 241 w 502"/>
                <a:gd name="T31" fmla="*/ 75 h 585"/>
                <a:gd name="T32" fmla="*/ 291 w 502"/>
                <a:gd name="T33" fmla="*/ 83 h 585"/>
                <a:gd name="T34" fmla="*/ 309 w 502"/>
                <a:gd name="T35" fmla="*/ 94 h 585"/>
                <a:gd name="T36" fmla="*/ 320 w 502"/>
                <a:gd name="T37" fmla="*/ 102 h 585"/>
                <a:gd name="T38" fmla="*/ 338 w 502"/>
                <a:gd name="T39" fmla="*/ 94 h 585"/>
                <a:gd name="T40" fmla="*/ 357 w 502"/>
                <a:gd name="T41" fmla="*/ 112 h 585"/>
                <a:gd name="T42" fmla="*/ 386 w 502"/>
                <a:gd name="T43" fmla="*/ 121 h 585"/>
                <a:gd name="T44" fmla="*/ 415 w 502"/>
                <a:gd name="T45" fmla="*/ 102 h 585"/>
                <a:gd name="T46" fmla="*/ 465 w 502"/>
                <a:gd name="T47" fmla="*/ 112 h 585"/>
                <a:gd name="T48" fmla="*/ 502 w 502"/>
                <a:gd name="T49" fmla="*/ 121 h 585"/>
                <a:gd name="T50" fmla="*/ 455 w 502"/>
                <a:gd name="T51" fmla="*/ 150 h 585"/>
                <a:gd name="T52" fmla="*/ 426 w 502"/>
                <a:gd name="T53" fmla="*/ 169 h 585"/>
                <a:gd name="T54" fmla="*/ 328 w 502"/>
                <a:gd name="T55" fmla="*/ 316 h 585"/>
                <a:gd name="T56" fmla="*/ 299 w 502"/>
                <a:gd name="T57" fmla="*/ 353 h 585"/>
                <a:gd name="T58" fmla="*/ 291 w 502"/>
                <a:gd name="T59" fmla="*/ 372 h 585"/>
                <a:gd name="T60" fmla="*/ 309 w 502"/>
                <a:gd name="T61" fmla="*/ 391 h 585"/>
                <a:gd name="T62" fmla="*/ 299 w 502"/>
                <a:gd name="T63" fmla="*/ 456 h 585"/>
                <a:gd name="T64" fmla="*/ 328 w 502"/>
                <a:gd name="T65" fmla="*/ 464 h 585"/>
                <a:gd name="T66" fmla="*/ 338 w 502"/>
                <a:gd name="T67" fmla="*/ 483 h 585"/>
                <a:gd name="T68" fmla="*/ 386 w 502"/>
                <a:gd name="T69" fmla="*/ 520 h 585"/>
                <a:gd name="T70" fmla="*/ 407 w 502"/>
                <a:gd name="T71" fmla="*/ 567 h 5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2"/>
                <a:gd name="T109" fmla="*/ 0 h 585"/>
                <a:gd name="T110" fmla="*/ 502 w 502"/>
                <a:gd name="T111" fmla="*/ 585 h 5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2" h="585">
                  <a:moveTo>
                    <a:pt x="50" y="585"/>
                  </a:moveTo>
                  <a:lnTo>
                    <a:pt x="50" y="399"/>
                  </a:lnTo>
                  <a:lnTo>
                    <a:pt x="20" y="380"/>
                  </a:lnTo>
                  <a:lnTo>
                    <a:pt x="20" y="372"/>
                  </a:lnTo>
                  <a:lnTo>
                    <a:pt x="39" y="353"/>
                  </a:lnTo>
                  <a:lnTo>
                    <a:pt x="39" y="305"/>
                  </a:lnTo>
                  <a:lnTo>
                    <a:pt x="29" y="269"/>
                  </a:lnTo>
                  <a:lnTo>
                    <a:pt x="29" y="240"/>
                  </a:lnTo>
                  <a:lnTo>
                    <a:pt x="20" y="186"/>
                  </a:lnTo>
                  <a:lnTo>
                    <a:pt x="20" y="158"/>
                  </a:lnTo>
                  <a:lnTo>
                    <a:pt x="10" y="150"/>
                  </a:lnTo>
                  <a:lnTo>
                    <a:pt x="0" y="121"/>
                  </a:lnTo>
                  <a:lnTo>
                    <a:pt x="0" y="94"/>
                  </a:lnTo>
                  <a:lnTo>
                    <a:pt x="10" y="75"/>
                  </a:lnTo>
                  <a:lnTo>
                    <a:pt x="10" y="66"/>
                  </a:lnTo>
                  <a:lnTo>
                    <a:pt x="0" y="47"/>
                  </a:lnTo>
                  <a:lnTo>
                    <a:pt x="0" y="37"/>
                  </a:lnTo>
                  <a:lnTo>
                    <a:pt x="126" y="37"/>
                  </a:lnTo>
                  <a:lnTo>
                    <a:pt x="137" y="18"/>
                  </a:lnTo>
                  <a:lnTo>
                    <a:pt x="137" y="0"/>
                  </a:lnTo>
                  <a:lnTo>
                    <a:pt x="145" y="0"/>
                  </a:lnTo>
                  <a:lnTo>
                    <a:pt x="155" y="10"/>
                  </a:lnTo>
                  <a:lnTo>
                    <a:pt x="155" y="29"/>
                  </a:lnTo>
                  <a:lnTo>
                    <a:pt x="166" y="47"/>
                  </a:lnTo>
                  <a:lnTo>
                    <a:pt x="166" y="56"/>
                  </a:lnTo>
                  <a:lnTo>
                    <a:pt x="174" y="66"/>
                  </a:lnTo>
                  <a:lnTo>
                    <a:pt x="195" y="66"/>
                  </a:lnTo>
                  <a:lnTo>
                    <a:pt x="195" y="75"/>
                  </a:lnTo>
                  <a:lnTo>
                    <a:pt x="222" y="75"/>
                  </a:lnTo>
                  <a:lnTo>
                    <a:pt x="222" y="83"/>
                  </a:lnTo>
                  <a:lnTo>
                    <a:pt x="241" y="83"/>
                  </a:lnTo>
                  <a:lnTo>
                    <a:pt x="241" y="75"/>
                  </a:lnTo>
                  <a:lnTo>
                    <a:pt x="299" y="75"/>
                  </a:lnTo>
                  <a:lnTo>
                    <a:pt x="291" y="83"/>
                  </a:lnTo>
                  <a:lnTo>
                    <a:pt x="299" y="83"/>
                  </a:lnTo>
                  <a:lnTo>
                    <a:pt x="309" y="94"/>
                  </a:lnTo>
                  <a:lnTo>
                    <a:pt x="309" y="102"/>
                  </a:lnTo>
                  <a:lnTo>
                    <a:pt x="320" y="102"/>
                  </a:lnTo>
                  <a:lnTo>
                    <a:pt x="320" y="94"/>
                  </a:lnTo>
                  <a:lnTo>
                    <a:pt x="338" y="94"/>
                  </a:lnTo>
                  <a:lnTo>
                    <a:pt x="338" y="102"/>
                  </a:lnTo>
                  <a:lnTo>
                    <a:pt x="357" y="112"/>
                  </a:lnTo>
                  <a:lnTo>
                    <a:pt x="367" y="121"/>
                  </a:lnTo>
                  <a:lnTo>
                    <a:pt x="386" y="121"/>
                  </a:lnTo>
                  <a:lnTo>
                    <a:pt x="407" y="102"/>
                  </a:lnTo>
                  <a:lnTo>
                    <a:pt x="415" y="102"/>
                  </a:lnTo>
                  <a:lnTo>
                    <a:pt x="415" y="112"/>
                  </a:lnTo>
                  <a:lnTo>
                    <a:pt x="465" y="112"/>
                  </a:lnTo>
                  <a:lnTo>
                    <a:pt x="473" y="121"/>
                  </a:lnTo>
                  <a:lnTo>
                    <a:pt x="502" y="121"/>
                  </a:lnTo>
                  <a:lnTo>
                    <a:pt x="494" y="131"/>
                  </a:lnTo>
                  <a:lnTo>
                    <a:pt x="455" y="150"/>
                  </a:lnTo>
                  <a:lnTo>
                    <a:pt x="444" y="158"/>
                  </a:lnTo>
                  <a:lnTo>
                    <a:pt x="426" y="169"/>
                  </a:lnTo>
                  <a:lnTo>
                    <a:pt x="328" y="259"/>
                  </a:lnTo>
                  <a:lnTo>
                    <a:pt x="328" y="316"/>
                  </a:lnTo>
                  <a:lnTo>
                    <a:pt x="299" y="343"/>
                  </a:lnTo>
                  <a:lnTo>
                    <a:pt x="299" y="353"/>
                  </a:lnTo>
                  <a:lnTo>
                    <a:pt x="291" y="353"/>
                  </a:lnTo>
                  <a:lnTo>
                    <a:pt x="291" y="372"/>
                  </a:lnTo>
                  <a:lnTo>
                    <a:pt x="299" y="372"/>
                  </a:lnTo>
                  <a:lnTo>
                    <a:pt x="309" y="391"/>
                  </a:lnTo>
                  <a:lnTo>
                    <a:pt x="299" y="399"/>
                  </a:lnTo>
                  <a:lnTo>
                    <a:pt x="299" y="456"/>
                  </a:lnTo>
                  <a:lnTo>
                    <a:pt x="309" y="464"/>
                  </a:lnTo>
                  <a:lnTo>
                    <a:pt x="328" y="464"/>
                  </a:lnTo>
                  <a:lnTo>
                    <a:pt x="328" y="474"/>
                  </a:lnTo>
                  <a:lnTo>
                    <a:pt x="338" y="483"/>
                  </a:lnTo>
                  <a:lnTo>
                    <a:pt x="357" y="493"/>
                  </a:lnTo>
                  <a:lnTo>
                    <a:pt x="386" y="520"/>
                  </a:lnTo>
                  <a:lnTo>
                    <a:pt x="407" y="529"/>
                  </a:lnTo>
                  <a:lnTo>
                    <a:pt x="407" y="567"/>
                  </a:lnTo>
                  <a:lnTo>
                    <a:pt x="50" y="585"/>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2" name="Freeform 27"/>
            <p:cNvSpPr>
              <a:spLocks/>
            </p:cNvSpPr>
            <p:nvPr/>
          </p:nvSpPr>
          <p:spPr bwMode="auto">
            <a:xfrm>
              <a:off x="2946" y="1757"/>
              <a:ext cx="552" cy="383"/>
            </a:xfrm>
            <a:custGeom>
              <a:avLst/>
              <a:gdLst>
                <a:gd name="T0" fmla="*/ 11 w 455"/>
                <a:gd name="T1" fmla="*/ 18 h 315"/>
                <a:gd name="T2" fmla="*/ 368 w 455"/>
                <a:gd name="T3" fmla="*/ 0 h 315"/>
                <a:gd name="T4" fmla="*/ 378 w 455"/>
                <a:gd name="T5" fmla="*/ 18 h 315"/>
                <a:gd name="T6" fmla="*/ 387 w 455"/>
                <a:gd name="T7" fmla="*/ 29 h 315"/>
                <a:gd name="T8" fmla="*/ 378 w 455"/>
                <a:gd name="T9" fmla="*/ 37 h 315"/>
                <a:gd name="T10" fmla="*/ 378 w 455"/>
                <a:gd name="T11" fmla="*/ 47 h 315"/>
                <a:gd name="T12" fmla="*/ 387 w 455"/>
                <a:gd name="T13" fmla="*/ 75 h 315"/>
                <a:gd name="T14" fmla="*/ 407 w 455"/>
                <a:gd name="T15" fmla="*/ 83 h 315"/>
                <a:gd name="T16" fmla="*/ 416 w 455"/>
                <a:gd name="T17" fmla="*/ 93 h 315"/>
                <a:gd name="T18" fmla="*/ 416 w 455"/>
                <a:gd name="T19" fmla="*/ 102 h 315"/>
                <a:gd name="T20" fmla="*/ 436 w 455"/>
                <a:gd name="T21" fmla="*/ 121 h 315"/>
                <a:gd name="T22" fmla="*/ 436 w 455"/>
                <a:gd name="T23" fmla="*/ 131 h 315"/>
                <a:gd name="T24" fmla="*/ 455 w 455"/>
                <a:gd name="T25" fmla="*/ 140 h 315"/>
                <a:gd name="T26" fmla="*/ 455 w 455"/>
                <a:gd name="T27" fmla="*/ 169 h 315"/>
                <a:gd name="T28" fmla="*/ 445 w 455"/>
                <a:gd name="T29" fmla="*/ 177 h 315"/>
                <a:gd name="T30" fmla="*/ 445 w 455"/>
                <a:gd name="T31" fmla="*/ 186 h 315"/>
                <a:gd name="T32" fmla="*/ 426 w 455"/>
                <a:gd name="T33" fmla="*/ 204 h 315"/>
                <a:gd name="T34" fmla="*/ 407 w 455"/>
                <a:gd name="T35" fmla="*/ 204 h 315"/>
                <a:gd name="T36" fmla="*/ 397 w 455"/>
                <a:gd name="T37" fmla="*/ 215 h 315"/>
                <a:gd name="T38" fmla="*/ 397 w 455"/>
                <a:gd name="T39" fmla="*/ 233 h 315"/>
                <a:gd name="T40" fmla="*/ 407 w 455"/>
                <a:gd name="T41" fmla="*/ 242 h 315"/>
                <a:gd name="T42" fmla="*/ 407 w 455"/>
                <a:gd name="T43" fmla="*/ 259 h 315"/>
                <a:gd name="T44" fmla="*/ 387 w 455"/>
                <a:gd name="T45" fmla="*/ 288 h 315"/>
                <a:gd name="T46" fmla="*/ 378 w 455"/>
                <a:gd name="T47" fmla="*/ 288 h 315"/>
                <a:gd name="T48" fmla="*/ 378 w 455"/>
                <a:gd name="T49" fmla="*/ 315 h 315"/>
                <a:gd name="T50" fmla="*/ 349 w 455"/>
                <a:gd name="T51" fmla="*/ 297 h 315"/>
                <a:gd name="T52" fmla="*/ 58 w 455"/>
                <a:gd name="T53" fmla="*/ 307 h 315"/>
                <a:gd name="T54" fmla="*/ 58 w 455"/>
                <a:gd name="T55" fmla="*/ 278 h 315"/>
                <a:gd name="T56" fmla="*/ 48 w 455"/>
                <a:gd name="T57" fmla="*/ 269 h 315"/>
                <a:gd name="T58" fmla="*/ 48 w 455"/>
                <a:gd name="T59" fmla="*/ 259 h 315"/>
                <a:gd name="T60" fmla="*/ 58 w 455"/>
                <a:gd name="T61" fmla="*/ 259 h 315"/>
                <a:gd name="T62" fmla="*/ 40 w 455"/>
                <a:gd name="T63" fmla="*/ 242 h 315"/>
                <a:gd name="T64" fmla="*/ 48 w 455"/>
                <a:gd name="T65" fmla="*/ 233 h 315"/>
                <a:gd name="T66" fmla="*/ 48 w 455"/>
                <a:gd name="T67" fmla="*/ 215 h 315"/>
                <a:gd name="T68" fmla="*/ 29 w 455"/>
                <a:gd name="T69" fmla="*/ 204 h 315"/>
                <a:gd name="T70" fmla="*/ 29 w 455"/>
                <a:gd name="T71" fmla="*/ 177 h 315"/>
                <a:gd name="T72" fmla="*/ 11 w 455"/>
                <a:gd name="T73" fmla="*/ 158 h 315"/>
                <a:gd name="T74" fmla="*/ 19 w 455"/>
                <a:gd name="T75" fmla="*/ 140 h 315"/>
                <a:gd name="T76" fmla="*/ 11 w 455"/>
                <a:gd name="T77" fmla="*/ 131 h 315"/>
                <a:gd name="T78" fmla="*/ 11 w 455"/>
                <a:gd name="T79" fmla="*/ 112 h 315"/>
                <a:gd name="T80" fmla="*/ 0 w 455"/>
                <a:gd name="T81" fmla="*/ 83 h 315"/>
                <a:gd name="T82" fmla="*/ 11 w 455"/>
                <a:gd name="T83" fmla="*/ 75 h 315"/>
                <a:gd name="T84" fmla="*/ 0 w 455"/>
                <a:gd name="T85" fmla="*/ 64 h 315"/>
                <a:gd name="T86" fmla="*/ 11 w 455"/>
                <a:gd name="T87" fmla="*/ 56 h 315"/>
                <a:gd name="T88" fmla="*/ 11 w 455"/>
                <a:gd name="T89" fmla="*/ 47 h 315"/>
                <a:gd name="T90" fmla="*/ 0 w 455"/>
                <a:gd name="T91" fmla="*/ 37 h 315"/>
                <a:gd name="T92" fmla="*/ 11 w 455"/>
                <a:gd name="T93" fmla="*/ 29 h 315"/>
                <a:gd name="T94" fmla="*/ 0 w 455"/>
                <a:gd name="T95" fmla="*/ 18 h 315"/>
                <a:gd name="T96" fmla="*/ 11 w 455"/>
                <a:gd name="T97" fmla="*/ 18 h 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5"/>
                <a:gd name="T148" fmla="*/ 0 h 315"/>
                <a:gd name="T149" fmla="*/ 455 w 455"/>
                <a:gd name="T150" fmla="*/ 315 h 3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5" h="315">
                  <a:moveTo>
                    <a:pt x="11" y="18"/>
                  </a:moveTo>
                  <a:lnTo>
                    <a:pt x="368" y="0"/>
                  </a:lnTo>
                  <a:lnTo>
                    <a:pt x="378" y="18"/>
                  </a:lnTo>
                  <a:lnTo>
                    <a:pt x="387" y="29"/>
                  </a:lnTo>
                  <a:lnTo>
                    <a:pt x="378" y="37"/>
                  </a:lnTo>
                  <a:lnTo>
                    <a:pt x="378" y="47"/>
                  </a:lnTo>
                  <a:lnTo>
                    <a:pt x="387" y="75"/>
                  </a:lnTo>
                  <a:lnTo>
                    <a:pt x="407" y="83"/>
                  </a:lnTo>
                  <a:lnTo>
                    <a:pt x="416" y="93"/>
                  </a:lnTo>
                  <a:lnTo>
                    <a:pt x="416" y="102"/>
                  </a:lnTo>
                  <a:lnTo>
                    <a:pt x="436" y="121"/>
                  </a:lnTo>
                  <a:lnTo>
                    <a:pt x="436" y="131"/>
                  </a:lnTo>
                  <a:lnTo>
                    <a:pt x="455" y="140"/>
                  </a:lnTo>
                  <a:lnTo>
                    <a:pt x="455" y="169"/>
                  </a:lnTo>
                  <a:lnTo>
                    <a:pt x="445" y="177"/>
                  </a:lnTo>
                  <a:lnTo>
                    <a:pt x="445" y="186"/>
                  </a:lnTo>
                  <a:lnTo>
                    <a:pt x="426" y="204"/>
                  </a:lnTo>
                  <a:lnTo>
                    <a:pt x="407" y="204"/>
                  </a:lnTo>
                  <a:lnTo>
                    <a:pt x="397" y="215"/>
                  </a:lnTo>
                  <a:lnTo>
                    <a:pt x="397" y="233"/>
                  </a:lnTo>
                  <a:lnTo>
                    <a:pt x="407" y="242"/>
                  </a:lnTo>
                  <a:lnTo>
                    <a:pt x="407" y="259"/>
                  </a:lnTo>
                  <a:lnTo>
                    <a:pt x="387" y="288"/>
                  </a:lnTo>
                  <a:lnTo>
                    <a:pt x="378" y="288"/>
                  </a:lnTo>
                  <a:lnTo>
                    <a:pt x="378" y="315"/>
                  </a:lnTo>
                  <a:lnTo>
                    <a:pt x="349" y="297"/>
                  </a:lnTo>
                  <a:lnTo>
                    <a:pt x="58" y="307"/>
                  </a:lnTo>
                  <a:lnTo>
                    <a:pt x="58" y="278"/>
                  </a:lnTo>
                  <a:lnTo>
                    <a:pt x="48" y="269"/>
                  </a:lnTo>
                  <a:lnTo>
                    <a:pt x="48" y="259"/>
                  </a:lnTo>
                  <a:lnTo>
                    <a:pt x="58" y="259"/>
                  </a:lnTo>
                  <a:lnTo>
                    <a:pt x="40" y="242"/>
                  </a:lnTo>
                  <a:lnTo>
                    <a:pt x="48" y="233"/>
                  </a:lnTo>
                  <a:lnTo>
                    <a:pt x="48" y="215"/>
                  </a:lnTo>
                  <a:lnTo>
                    <a:pt x="29" y="204"/>
                  </a:lnTo>
                  <a:lnTo>
                    <a:pt x="29" y="177"/>
                  </a:lnTo>
                  <a:lnTo>
                    <a:pt x="11" y="158"/>
                  </a:lnTo>
                  <a:lnTo>
                    <a:pt x="19" y="140"/>
                  </a:lnTo>
                  <a:lnTo>
                    <a:pt x="11" y="131"/>
                  </a:lnTo>
                  <a:lnTo>
                    <a:pt x="11" y="112"/>
                  </a:lnTo>
                  <a:lnTo>
                    <a:pt x="0" y="83"/>
                  </a:lnTo>
                  <a:lnTo>
                    <a:pt x="11" y="75"/>
                  </a:lnTo>
                  <a:lnTo>
                    <a:pt x="0" y="64"/>
                  </a:lnTo>
                  <a:lnTo>
                    <a:pt x="11" y="56"/>
                  </a:lnTo>
                  <a:lnTo>
                    <a:pt x="11" y="47"/>
                  </a:lnTo>
                  <a:lnTo>
                    <a:pt x="0" y="37"/>
                  </a:lnTo>
                  <a:lnTo>
                    <a:pt x="11" y="29"/>
                  </a:lnTo>
                  <a:lnTo>
                    <a:pt x="0" y="18"/>
                  </a:lnTo>
                  <a:lnTo>
                    <a:pt x="11" y="1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3" name="Freeform 28"/>
            <p:cNvSpPr>
              <a:spLocks/>
            </p:cNvSpPr>
            <p:nvPr/>
          </p:nvSpPr>
          <p:spPr bwMode="auto">
            <a:xfrm>
              <a:off x="3016" y="2118"/>
              <a:ext cx="623" cy="557"/>
            </a:xfrm>
            <a:custGeom>
              <a:avLst/>
              <a:gdLst>
                <a:gd name="T0" fmla="*/ 88 w 513"/>
                <a:gd name="T1" fmla="*/ 420 h 457"/>
                <a:gd name="T2" fmla="*/ 435 w 513"/>
                <a:gd name="T3" fmla="*/ 401 h 457"/>
                <a:gd name="T4" fmla="*/ 426 w 513"/>
                <a:gd name="T5" fmla="*/ 411 h 457"/>
                <a:gd name="T6" fmla="*/ 435 w 513"/>
                <a:gd name="T7" fmla="*/ 411 h 457"/>
                <a:gd name="T8" fmla="*/ 445 w 513"/>
                <a:gd name="T9" fmla="*/ 420 h 457"/>
                <a:gd name="T10" fmla="*/ 416 w 513"/>
                <a:gd name="T11" fmla="*/ 449 h 457"/>
                <a:gd name="T12" fmla="*/ 416 w 513"/>
                <a:gd name="T13" fmla="*/ 457 h 457"/>
                <a:gd name="T14" fmla="*/ 474 w 513"/>
                <a:gd name="T15" fmla="*/ 449 h 457"/>
                <a:gd name="T16" fmla="*/ 474 w 513"/>
                <a:gd name="T17" fmla="*/ 411 h 457"/>
                <a:gd name="T18" fmla="*/ 484 w 513"/>
                <a:gd name="T19" fmla="*/ 401 h 457"/>
                <a:gd name="T20" fmla="*/ 484 w 513"/>
                <a:gd name="T21" fmla="*/ 392 h 457"/>
                <a:gd name="T22" fmla="*/ 503 w 513"/>
                <a:gd name="T23" fmla="*/ 392 h 457"/>
                <a:gd name="T24" fmla="*/ 503 w 513"/>
                <a:gd name="T25" fmla="*/ 382 h 457"/>
                <a:gd name="T26" fmla="*/ 513 w 513"/>
                <a:gd name="T27" fmla="*/ 363 h 457"/>
                <a:gd name="T28" fmla="*/ 513 w 513"/>
                <a:gd name="T29" fmla="*/ 355 h 457"/>
                <a:gd name="T30" fmla="*/ 503 w 513"/>
                <a:gd name="T31" fmla="*/ 345 h 457"/>
                <a:gd name="T32" fmla="*/ 494 w 513"/>
                <a:gd name="T33" fmla="*/ 345 h 457"/>
                <a:gd name="T34" fmla="*/ 474 w 513"/>
                <a:gd name="T35" fmla="*/ 317 h 457"/>
                <a:gd name="T36" fmla="*/ 484 w 513"/>
                <a:gd name="T37" fmla="*/ 309 h 457"/>
                <a:gd name="T38" fmla="*/ 474 w 513"/>
                <a:gd name="T39" fmla="*/ 298 h 457"/>
                <a:gd name="T40" fmla="*/ 474 w 513"/>
                <a:gd name="T41" fmla="*/ 280 h 457"/>
                <a:gd name="T42" fmla="*/ 455 w 513"/>
                <a:gd name="T43" fmla="*/ 261 h 457"/>
                <a:gd name="T44" fmla="*/ 435 w 513"/>
                <a:gd name="T45" fmla="*/ 261 h 457"/>
                <a:gd name="T46" fmla="*/ 397 w 513"/>
                <a:gd name="T47" fmla="*/ 223 h 457"/>
                <a:gd name="T48" fmla="*/ 405 w 513"/>
                <a:gd name="T49" fmla="*/ 215 h 457"/>
                <a:gd name="T50" fmla="*/ 416 w 513"/>
                <a:gd name="T51" fmla="*/ 196 h 457"/>
                <a:gd name="T52" fmla="*/ 416 w 513"/>
                <a:gd name="T53" fmla="*/ 169 h 457"/>
                <a:gd name="T54" fmla="*/ 397 w 513"/>
                <a:gd name="T55" fmla="*/ 158 h 457"/>
                <a:gd name="T56" fmla="*/ 387 w 513"/>
                <a:gd name="T57" fmla="*/ 169 h 457"/>
                <a:gd name="T58" fmla="*/ 376 w 513"/>
                <a:gd name="T59" fmla="*/ 158 h 457"/>
                <a:gd name="T60" fmla="*/ 368 w 513"/>
                <a:gd name="T61" fmla="*/ 131 h 457"/>
                <a:gd name="T62" fmla="*/ 368 w 513"/>
                <a:gd name="T63" fmla="*/ 121 h 457"/>
                <a:gd name="T64" fmla="*/ 339 w 513"/>
                <a:gd name="T65" fmla="*/ 102 h 457"/>
                <a:gd name="T66" fmla="*/ 318 w 513"/>
                <a:gd name="T67" fmla="*/ 75 h 457"/>
                <a:gd name="T68" fmla="*/ 318 w 513"/>
                <a:gd name="T69" fmla="*/ 64 h 457"/>
                <a:gd name="T70" fmla="*/ 310 w 513"/>
                <a:gd name="T71" fmla="*/ 56 h 457"/>
                <a:gd name="T72" fmla="*/ 310 w 513"/>
                <a:gd name="T73" fmla="*/ 37 h 457"/>
                <a:gd name="T74" fmla="*/ 318 w 513"/>
                <a:gd name="T75" fmla="*/ 29 h 457"/>
                <a:gd name="T76" fmla="*/ 318 w 513"/>
                <a:gd name="T77" fmla="*/ 18 h 457"/>
                <a:gd name="T78" fmla="*/ 289 w 513"/>
                <a:gd name="T79" fmla="*/ 0 h 457"/>
                <a:gd name="T80" fmla="*/ 0 w 513"/>
                <a:gd name="T81" fmla="*/ 10 h 457"/>
                <a:gd name="T82" fmla="*/ 9 w 513"/>
                <a:gd name="T83" fmla="*/ 18 h 457"/>
                <a:gd name="T84" fmla="*/ 19 w 513"/>
                <a:gd name="T85" fmla="*/ 37 h 457"/>
                <a:gd name="T86" fmla="*/ 29 w 513"/>
                <a:gd name="T87" fmla="*/ 46 h 457"/>
                <a:gd name="T88" fmla="*/ 29 w 513"/>
                <a:gd name="T89" fmla="*/ 64 h 457"/>
                <a:gd name="T90" fmla="*/ 58 w 513"/>
                <a:gd name="T91" fmla="*/ 94 h 457"/>
                <a:gd name="T92" fmla="*/ 48 w 513"/>
                <a:gd name="T93" fmla="*/ 102 h 457"/>
                <a:gd name="T94" fmla="*/ 48 w 513"/>
                <a:gd name="T95" fmla="*/ 112 h 457"/>
                <a:gd name="T96" fmla="*/ 58 w 513"/>
                <a:gd name="T97" fmla="*/ 121 h 457"/>
                <a:gd name="T98" fmla="*/ 67 w 513"/>
                <a:gd name="T99" fmla="*/ 121 h 457"/>
                <a:gd name="T100" fmla="*/ 67 w 513"/>
                <a:gd name="T101" fmla="*/ 140 h 457"/>
                <a:gd name="T102" fmla="*/ 77 w 513"/>
                <a:gd name="T103" fmla="*/ 150 h 457"/>
                <a:gd name="T104" fmla="*/ 88 w 513"/>
                <a:gd name="T105" fmla="*/ 150 h 457"/>
                <a:gd name="T106" fmla="*/ 88 w 513"/>
                <a:gd name="T107" fmla="*/ 420 h 4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3"/>
                <a:gd name="T163" fmla="*/ 0 h 457"/>
                <a:gd name="T164" fmla="*/ 513 w 513"/>
                <a:gd name="T165" fmla="*/ 457 h 4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3" h="457">
                  <a:moveTo>
                    <a:pt x="88" y="420"/>
                  </a:moveTo>
                  <a:lnTo>
                    <a:pt x="435" y="401"/>
                  </a:lnTo>
                  <a:lnTo>
                    <a:pt x="426" y="411"/>
                  </a:lnTo>
                  <a:lnTo>
                    <a:pt x="435" y="411"/>
                  </a:lnTo>
                  <a:lnTo>
                    <a:pt x="445" y="420"/>
                  </a:lnTo>
                  <a:lnTo>
                    <a:pt x="416" y="449"/>
                  </a:lnTo>
                  <a:lnTo>
                    <a:pt x="416" y="457"/>
                  </a:lnTo>
                  <a:lnTo>
                    <a:pt x="474" y="449"/>
                  </a:lnTo>
                  <a:lnTo>
                    <a:pt x="474" y="411"/>
                  </a:lnTo>
                  <a:lnTo>
                    <a:pt x="484" y="401"/>
                  </a:lnTo>
                  <a:lnTo>
                    <a:pt x="484" y="392"/>
                  </a:lnTo>
                  <a:lnTo>
                    <a:pt x="503" y="392"/>
                  </a:lnTo>
                  <a:lnTo>
                    <a:pt x="503" y="382"/>
                  </a:lnTo>
                  <a:lnTo>
                    <a:pt x="513" y="363"/>
                  </a:lnTo>
                  <a:lnTo>
                    <a:pt x="513" y="355"/>
                  </a:lnTo>
                  <a:lnTo>
                    <a:pt x="503" y="345"/>
                  </a:lnTo>
                  <a:lnTo>
                    <a:pt x="494" y="345"/>
                  </a:lnTo>
                  <a:lnTo>
                    <a:pt x="474" y="317"/>
                  </a:lnTo>
                  <a:lnTo>
                    <a:pt x="484" y="309"/>
                  </a:lnTo>
                  <a:lnTo>
                    <a:pt x="474" y="298"/>
                  </a:lnTo>
                  <a:lnTo>
                    <a:pt x="474" y="280"/>
                  </a:lnTo>
                  <a:lnTo>
                    <a:pt x="455" y="261"/>
                  </a:lnTo>
                  <a:lnTo>
                    <a:pt x="435" y="261"/>
                  </a:lnTo>
                  <a:lnTo>
                    <a:pt x="397" y="223"/>
                  </a:lnTo>
                  <a:lnTo>
                    <a:pt x="405" y="215"/>
                  </a:lnTo>
                  <a:lnTo>
                    <a:pt x="416" y="196"/>
                  </a:lnTo>
                  <a:lnTo>
                    <a:pt x="416" y="169"/>
                  </a:lnTo>
                  <a:lnTo>
                    <a:pt x="397" y="158"/>
                  </a:lnTo>
                  <a:lnTo>
                    <a:pt x="387" y="169"/>
                  </a:lnTo>
                  <a:lnTo>
                    <a:pt x="376" y="158"/>
                  </a:lnTo>
                  <a:lnTo>
                    <a:pt x="368" y="131"/>
                  </a:lnTo>
                  <a:lnTo>
                    <a:pt x="368" y="121"/>
                  </a:lnTo>
                  <a:lnTo>
                    <a:pt x="339" y="102"/>
                  </a:lnTo>
                  <a:lnTo>
                    <a:pt x="318" y="75"/>
                  </a:lnTo>
                  <a:lnTo>
                    <a:pt x="318" y="64"/>
                  </a:lnTo>
                  <a:lnTo>
                    <a:pt x="310" y="56"/>
                  </a:lnTo>
                  <a:lnTo>
                    <a:pt x="310" y="37"/>
                  </a:lnTo>
                  <a:lnTo>
                    <a:pt x="318" y="29"/>
                  </a:lnTo>
                  <a:lnTo>
                    <a:pt x="318" y="18"/>
                  </a:lnTo>
                  <a:lnTo>
                    <a:pt x="289" y="0"/>
                  </a:lnTo>
                  <a:lnTo>
                    <a:pt x="0" y="10"/>
                  </a:lnTo>
                  <a:lnTo>
                    <a:pt x="9" y="18"/>
                  </a:lnTo>
                  <a:lnTo>
                    <a:pt x="19" y="37"/>
                  </a:lnTo>
                  <a:lnTo>
                    <a:pt x="29" y="46"/>
                  </a:lnTo>
                  <a:lnTo>
                    <a:pt x="29" y="64"/>
                  </a:lnTo>
                  <a:lnTo>
                    <a:pt x="58" y="94"/>
                  </a:lnTo>
                  <a:lnTo>
                    <a:pt x="48" y="102"/>
                  </a:lnTo>
                  <a:lnTo>
                    <a:pt x="48" y="112"/>
                  </a:lnTo>
                  <a:lnTo>
                    <a:pt x="58" y="121"/>
                  </a:lnTo>
                  <a:lnTo>
                    <a:pt x="67" y="121"/>
                  </a:lnTo>
                  <a:lnTo>
                    <a:pt x="67" y="140"/>
                  </a:lnTo>
                  <a:lnTo>
                    <a:pt x="77" y="150"/>
                  </a:lnTo>
                  <a:lnTo>
                    <a:pt x="88" y="150"/>
                  </a:lnTo>
                  <a:lnTo>
                    <a:pt x="88" y="42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4" name="Freeform 29"/>
            <p:cNvSpPr>
              <a:spLocks/>
            </p:cNvSpPr>
            <p:nvPr/>
          </p:nvSpPr>
          <p:spPr bwMode="auto">
            <a:xfrm>
              <a:off x="3179" y="3037"/>
              <a:ext cx="530" cy="477"/>
            </a:xfrm>
            <a:custGeom>
              <a:avLst/>
              <a:gdLst>
                <a:gd name="T0" fmla="*/ 234 w 437"/>
                <a:gd name="T1" fmla="*/ 0 h 391"/>
                <a:gd name="T2" fmla="*/ 253 w 437"/>
                <a:gd name="T3" fmla="*/ 46 h 391"/>
                <a:gd name="T4" fmla="*/ 263 w 437"/>
                <a:gd name="T5" fmla="*/ 65 h 391"/>
                <a:gd name="T6" fmla="*/ 253 w 437"/>
                <a:gd name="T7" fmla="*/ 75 h 391"/>
                <a:gd name="T8" fmla="*/ 242 w 437"/>
                <a:gd name="T9" fmla="*/ 103 h 391"/>
                <a:gd name="T10" fmla="*/ 213 w 437"/>
                <a:gd name="T11" fmla="*/ 168 h 391"/>
                <a:gd name="T12" fmla="*/ 360 w 437"/>
                <a:gd name="T13" fmla="*/ 197 h 391"/>
                <a:gd name="T14" fmla="*/ 360 w 437"/>
                <a:gd name="T15" fmla="*/ 215 h 391"/>
                <a:gd name="T16" fmla="*/ 379 w 437"/>
                <a:gd name="T17" fmla="*/ 251 h 391"/>
                <a:gd name="T18" fmla="*/ 360 w 437"/>
                <a:gd name="T19" fmla="*/ 270 h 391"/>
                <a:gd name="T20" fmla="*/ 340 w 437"/>
                <a:gd name="T21" fmla="*/ 251 h 391"/>
                <a:gd name="T22" fmla="*/ 321 w 437"/>
                <a:gd name="T23" fmla="*/ 289 h 391"/>
                <a:gd name="T24" fmla="*/ 350 w 437"/>
                <a:gd name="T25" fmla="*/ 280 h 391"/>
                <a:gd name="T26" fmla="*/ 369 w 437"/>
                <a:gd name="T27" fmla="*/ 289 h 391"/>
                <a:gd name="T28" fmla="*/ 379 w 437"/>
                <a:gd name="T29" fmla="*/ 299 h 391"/>
                <a:gd name="T30" fmla="*/ 408 w 437"/>
                <a:gd name="T31" fmla="*/ 280 h 391"/>
                <a:gd name="T32" fmla="*/ 418 w 437"/>
                <a:gd name="T33" fmla="*/ 299 h 391"/>
                <a:gd name="T34" fmla="*/ 398 w 437"/>
                <a:gd name="T35" fmla="*/ 318 h 391"/>
                <a:gd name="T36" fmla="*/ 389 w 437"/>
                <a:gd name="T37" fmla="*/ 345 h 391"/>
                <a:gd name="T38" fmla="*/ 437 w 437"/>
                <a:gd name="T39" fmla="*/ 364 h 391"/>
                <a:gd name="T40" fmla="*/ 427 w 437"/>
                <a:gd name="T41" fmla="*/ 383 h 391"/>
                <a:gd name="T42" fmla="*/ 408 w 437"/>
                <a:gd name="T43" fmla="*/ 373 h 391"/>
                <a:gd name="T44" fmla="*/ 369 w 437"/>
                <a:gd name="T45" fmla="*/ 345 h 391"/>
                <a:gd name="T46" fmla="*/ 350 w 437"/>
                <a:gd name="T47" fmla="*/ 373 h 391"/>
                <a:gd name="T48" fmla="*/ 331 w 437"/>
                <a:gd name="T49" fmla="*/ 373 h 391"/>
                <a:gd name="T50" fmla="*/ 311 w 437"/>
                <a:gd name="T51" fmla="*/ 364 h 391"/>
                <a:gd name="T52" fmla="*/ 302 w 437"/>
                <a:gd name="T53" fmla="*/ 383 h 391"/>
                <a:gd name="T54" fmla="*/ 263 w 437"/>
                <a:gd name="T55" fmla="*/ 373 h 391"/>
                <a:gd name="T56" fmla="*/ 224 w 437"/>
                <a:gd name="T57" fmla="*/ 345 h 391"/>
                <a:gd name="T58" fmla="*/ 213 w 437"/>
                <a:gd name="T59" fmla="*/ 337 h 391"/>
                <a:gd name="T60" fmla="*/ 195 w 437"/>
                <a:gd name="T61" fmla="*/ 326 h 391"/>
                <a:gd name="T62" fmla="*/ 184 w 437"/>
                <a:gd name="T63" fmla="*/ 318 h 391"/>
                <a:gd name="T64" fmla="*/ 184 w 437"/>
                <a:gd name="T65" fmla="*/ 345 h 391"/>
                <a:gd name="T66" fmla="*/ 107 w 437"/>
                <a:gd name="T67" fmla="*/ 337 h 391"/>
                <a:gd name="T68" fmla="*/ 29 w 437"/>
                <a:gd name="T69" fmla="*/ 337 h 391"/>
                <a:gd name="T70" fmla="*/ 20 w 437"/>
                <a:gd name="T71" fmla="*/ 326 h 391"/>
                <a:gd name="T72" fmla="*/ 29 w 437"/>
                <a:gd name="T73" fmla="*/ 308 h 391"/>
                <a:gd name="T74" fmla="*/ 39 w 437"/>
                <a:gd name="T75" fmla="*/ 243 h 391"/>
                <a:gd name="T76" fmla="*/ 49 w 437"/>
                <a:gd name="T77" fmla="*/ 186 h 391"/>
                <a:gd name="T78" fmla="*/ 39 w 437"/>
                <a:gd name="T79" fmla="*/ 168 h 391"/>
                <a:gd name="T80" fmla="*/ 29 w 437"/>
                <a:gd name="T81" fmla="*/ 140 h 391"/>
                <a:gd name="T82" fmla="*/ 10 w 437"/>
                <a:gd name="T83" fmla="*/ 113 h 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
                <a:gd name="T127" fmla="*/ 0 h 391"/>
                <a:gd name="T128" fmla="*/ 437 w 437"/>
                <a:gd name="T129" fmla="*/ 391 h 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 h="391">
                  <a:moveTo>
                    <a:pt x="0" y="9"/>
                  </a:moveTo>
                  <a:lnTo>
                    <a:pt x="234" y="0"/>
                  </a:lnTo>
                  <a:lnTo>
                    <a:pt x="234" y="9"/>
                  </a:lnTo>
                  <a:lnTo>
                    <a:pt x="253" y="46"/>
                  </a:lnTo>
                  <a:lnTo>
                    <a:pt x="253" y="57"/>
                  </a:lnTo>
                  <a:lnTo>
                    <a:pt x="263" y="65"/>
                  </a:lnTo>
                  <a:lnTo>
                    <a:pt x="263" y="75"/>
                  </a:lnTo>
                  <a:lnTo>
                    <a:pt x="253" y="75"/>
                  </a:lnTo>
                  <a:lnTo>
                    <a:pt x="242" y="84"/>
                  </a:lnTo>
                  <a:lnTo>
                    <a:pt x="242" y="103"/>
                  </a:lnTo>
                  <a:lnTo>
                    <a:pt x="224" y="130"/>
                  </a:lnTo>
                  <a:lnTo>
                    <a:pt x="213" y="168"/>
                  </a:lnTo>
                  <a:lnTo>
                    <a:pt x="213" y="205"/>
                  </a:lnTo>
                  <a:lnTo>
                    <a:pt x="360" y="197"/>
                  </a:lnTo>
                  <a:lnTo>
                    <a:pt x="369" y="197"/>
                  </a:lnTo>
                  <a:lnTo>
                    <a:pt x="360" y="215"/>
                  </a:lnTo>
                  <a:lnTo>
                    <a:pt x="360" y="234"/>
                  </a:lnTo>
                  <a:lnTo>
                    <a:pt x="379" y="251"/>
                  </a:lnTo>
                  <a:lnTo>
                    <a:pt x="379" y="270"/>
                  </a:lnTo>
                  <a:lnTo>
                    <a:pt x="360" y="270"/>
                  </a:lnTo>
                  <a:lnTo>
                    <a:pt x="340" y="262"/>
                  </a:lnTo>
                  <a:lnTo>
                    <a:pt x="340" y="251"/>
                  </a:lnTo>
                  <a:lnTo>
                    <a:pt x="311" y="280"/>
                  </a:lnTo>
                  <a:lnTo>
                    <a:pt x="321" y="289"/>
                  </a:lnTo>
                  <a:lnTo>
                    <a:pt x="340" y="289"/>
                  </a:lnTo>
                  <a:lnTo>
                    <a:pt x="350" y="280"/>
                  </a:lnTo>
                  <a:lnTo>
                    <a:pt x="379" y="280"/>
                  </a:lnTo>
                  <a:lnTo>
                    <a:pt x="369" y="289"/>
                  </a:lnTo>
                  <a:lnTo>
                    <a:pt x="369" y="299"/>
                  </a:lnTo>
                  <a:lnTo>
                    <a:pt x="379" y="299"/>
                  </a:lnTo>
                  <a:lnTo>
                    <a:pt x="389" y="289"/>
                  </a:lnTo>
                  <a:lnTo>
                    <a:pt x="408" y="280"/>
                  </a:lnTo>
                  <a:lnTo>
                    <a:pt x="418" y="280"/>
                  </a:lnTo>
                  <a:lnTo>
                    <a:pt x="418" y="299"/>
                  </a:lnTo>
                  <a:lnTo>
                    <a:pt x="408" y="299"/>
                  </a:lnTo>
                  <a:lnTo>
                    <a:pt x="398" y="318"/>
                  </a:lnTo>
                  <a:lnTo>
                    <a:pt x="389" y="326"/>
                  </a:lnTo>
                  <a:lnTo>
                    <a:pt x="389" y="345"/>
                  </a:lnTo>
                  <a:lnTo>
                    <a:pt x="408" y="354"/>
                  </a:lnTo>
                  <a:lnTo>
                    <a:pt x="437" y="364"/>
                  </a:lnTo>
                  <a:lnTo>
                    <a:pt x="437" y="383"/>
                  </a:lnTo>
                  <a:lnTo>
                    <a:pt x="427" y="383"/>
                  </a:lnTo>
                  <a:lnTo>
                    <a:pt x="408" y="391"/>
                  </a:lnTo>
                  <a:lnTo>
                    <a:pt x="408" y="373"/>
                  </a:lnTo>
                  <a:lnTo>
                    <a:pt x="369" y="354"/>
                  </a:lnTo>
                  <a:lnTo>
                    <a:pt x="369" y="345"/>
                  </a:lnTo>
                  <a:lnTo>
                    <a:pt x="350" y="345"/>
                  </a:lnTo>
                  <a:lnTo>
                    <a:pt x="350" y="373"/>
                  </a:lnTo>
                  <a:lnTo>
                    <a:pt x="340" y="383"/>
                  </a:lnTo>
                  <a:lnTo>
                    <a:pt x="331" y="373"/>
                  </a:lnTo>
                  <a:lnTo>
                    <a:pt x="321" y="373"/>
                  </a:lnTo>
                  <a:lnTo>
                    <a:pt x="311" y="364"/>
                  </a:lnTo>
                  <a:lnTo>
                    <a:pt x="311" y="373"/>
                  </a:lnTo>
                  <a:lnTo>
                    <a:pt x="302" y="383"/>
                  </a:lnTo>
                  <a:lnTo>
                    <a:pt x="282" y="383"/>
                  </a:lnTo>
                  <a:lnTo>
                    <a:pt x="263" y="373"/>
                  </a:lnTo>
                  <a:lnTo>
                    <a:pt x="234" y="345"/>
                  </a:lnTo>
                  <a:lnTo>
                    <a:pt x="224" y="345"/>
                  </a:lnTo>
                  <a:lnTo>
                    <a:pt x="224" y="337"/>
                  </a:lnTo>
                  <a:lnTo>
                    <a:pt x="213" y="337"/>
                  </a:lnTo>
                  <a:lnTo>
                    <a:pt x="213" y="326"/>
                  </a:lnTo>
                  <a:lnTo>
                    <a:pt x="195" y="326"/>
                  </a:lnTo>
                  <a:lnTo>
                    <a:pt x="195" y="318"/>
                  </a:lnTo>
                  <a:lnTo>
                    <a:pt x="184" y="318"/>
                  </a:lnTo>
                  <a:lnTo>
                    <a:pt x="176" y="337"/>
                  </a:lnTo>
                  <a:lnTo>
                    <a:pt x="184" y="345"/>
                  </a:lnTo>
                  <a:lnTo>
                    <a:pt x="155" y="345"/>
                  </a:lnTo>
                  <a:lnTo>
                    <a:pt x="107" y="337"/>
                  </a:lnTo>
                  <a:lnTo>
                    <a:pt x="89" y="326"/>
                  </a:lnTo>
                  <a:lnTo>
                    <a:pt x="29" y="337"/>
                  </a:lnTo>
                  <a:lnTo>
                    <a:pt x="20" y="337"/>
                  </a:lnTo>
                  <a:lnTo>
                    <a:pt x="20" y="326"/>
                  </a:lnTo>
                  <a:lnTo>
                    <a:pt x="29" y="318"/>
                  </a:lnTo>
                  <a:lnTo>
                    <a:pt x="29" y="308"/>
                  </a:lnTo>
                  <a:lnTo>
                    <a:pt x="39" y="289"/>
                  </a:lnTo>
                  <a:lnTo>
                    <a:pt x="39" y="243"/>
                  </a:lnTo>
                  <a:lnTo>
                    <a:pt x="49" y="234"/>
                  </a:lnTo>
                  <a:lnTo>
                    <a:pt x="49" y="186"/>
                  </a:lnTo>
                  <a:lnTo>
                    <a:pt x="39" y="178"/>
                  </a:lnTo>
                  <a:lnTo>
                    <a:pt x="39" y="168"/>
                  </a:lnTo>
                  <a:lnTo>
                    <a:pt x="29" y="159"/>
                  </a:lnTo>
                  <a:lnTo>
                    <a:pt x="29" y="140"/>
                  </a:lnTo>
                  <a:lnTo>
                    <a:pt x="20" y="122"/>
                  </a:lnTo>
                  <a:lnTo>
                    <a:pt x="10" y="113"/>
                  </a:lnTo>
                  <a:lnTo>
                    <a:pt x="0" y="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5" name="Freeform 30"/>
            <p:cNvSpPr>
              <a:spLocks/>
            </p:cNvSpPr>
            <p:nvPr/>
          </p:nvSpPr>
          <p:spPr bwMode="auto">
            <a:xfrm>
              <a:off x="3252" y="1336"/>
              <a:ext cx="480" cy="547"/>
            </a:xfrm>
            <a:custGeom>
              <a:avLst/>
              <a:gdLst>
                <a:gd name="T0" fmla="*/ 164 w 396"/>
                <a:gd name="T1" fmla="*/ 438 h 449"/>
                <a:gd name="T2" fmla="*/ 135 w 396"/>
                <a:gd name="T3" fmla="*/ 420 h 449"/>
                <a:gd name="T4" fmla="*/ 124 w 396"/>
                <a:gd name="T5" fmla="*/ 382 h 449"/>
                <a:gd name="T6" fmla="*/ 124 w 396"/>
                <a:gd name="T7" fmla="*/ 363 h 449"/>
                <a:gd name="T8" fmla="*/ 116 w 396"/>
                <a:gd name="T9" fmla="*/ 309 h 449"/>
                <a:gd name="T10" fmla="*/ 66 w 396"/>
                <a:gd name="T11" fmla="*/ 271 h 449"/>
                <a:gd name="T12" fmla="*/ 37 w 396"/>
                <a:gd name="T13" fmla="*/ 252 h 449"/>
                <a:gd name="T14" fmla="*/ 18 w 396"/>
                <a:gd name="T15" fmla="*/ 242 h 449"/>
                <a:gd name="T16" fmla="*/ 8 w 396"/>
                <a:gd name="T17" fmla="*/ 177 h 449"/>
                <a:gd name="T18" fmla="*/ 8 w 396"/>
                <a:gd name="T19" fmla="*/ 150 h 449"/>
                <a:gd name="T20" fmla="*/ 0 w 396"/>
                <a:gd name="T21" fmla="*/ 131 h 449"/>
                <a:gd name="T22" fmla="*/ 8 w 396"/>
                <a:gd name="T23" fmla="*/ 121 h 449"/>
                <a:gd name="T24" fmla="*/ 37 w 396"/>
                <a:gd name="T25" fmla="*/ 37 h 449"/>
                <a:gd name="T26" fmla="*/ 47 w 396"/>
                <a:gd name="T27" fmla="*/ 37 h 449"/>
                <a:gd name="T28" fmla="*/ 87 w 396"/>
                <a:gd name="T29" fmla="*/ 18 h 449"/>
                <a:gd name="T30" fmla="*/ 124 w 396"/>
                <a:gd name="T31" fmla="*/ 0 h 449"/>
                <a:gd name="T32" fmla="*/ 135 w 396"/>
                <a:gd name="T33" fmla="*/ 18 h 449"/>
                <a:gd name="T34" fmla="*/ 124 w 396"/>
                <a:gd name="T35" fmla="*/ 37 h 449"/>
                <a:gd name="T36" fmla="*/ 145 w 396"/>
                <a:gd name="T37" fmla="*/ 37 h 449"/>
                <a:gd name="T38" fmla="*/ 164 w 396"/>
                <a:gd name="T39" fmla="*/ 46 h 449"/>
                <a:gd name="T40" fmla="*/ 184 w 396"/>
                <a:gd name="T41" fmla="*/ 64 h 449"/>
                <a:gd name="T42" fmla="*/ 261 w 396"/>
                <a:gd name="T43" fmla="*/ 75 h 449"/>
                <a:gd name="T44" fmla="*/ 280 w 396"/>
                <a:gd name="T45" fmla="*/ 83 h 449"/>
                <a:gd name="T46" fmla="*/ 319 w 396"/>
                <a:gd name="T47" fmla="*/ 94 h 449"/>
                <a:gd name="T48" fmla="*/ 329 w 396"/>
                <a:gd name="T49" fmla="*/ 112 h 449"/>
                <a:gd name="T50" fmla="*/ 338 w 396"/>
                <a:gd name="T51" fmla="*/ 150 h 449"/>
                <a:gd name="T52" fmla="*/ 348 w 396"/>
                <a:gd name="T53" fmla="*/ 158 h 449"/>
                <a:gd name="T54" fmla="*/ 358 w 396"/>
                <a:gd name="T55" fmla="*/ 177 h 449"/>
                <a:gd name="T56" fmla="*/ 338 w 396"/>
                <a:gd name="T57" fmla="*/ 223 h 449"/>
                <a:gd name="T58" fmla="*/ 338 w 396"/>
                <a:gd name="T59" fmla="*/ 234 h 449"/>
                <a:gd name="T60" fmla="*/ 358 w 396"/>
                <a:gd name="T61" fmla="*/ 204 h 449"/>
                <a:gd name="T62" fmla="*/ 377 w 396"/>
                <a:gd name="T63" fmla="*/ 196 h 449"/>
                <a:gd name="T64" fmla="*/ 387 w 396"/>
                <a:gd name="T65" fmla="*/ 177 h 449"/>
                <a:gd name="T66" fmla="*/ 396 w 396"/>
                <a:gd name="T67" fmla="*/ 158 h 449"/>
                <a:gd name="T68" fmla="*/ 396 w 396"/>
                <a:gd name="T69" fmla="*/ 169 h 449"/>
                <a:gd name="T70" fmla="*/ 377 w 396"/>
                <a:gd name="T71" fmla="*/ 204 h 449"/>
                <a:gd name="T72" fmla="*/ 377 w 396"/>
                <a:gd name="T73" fmla="*/ 234 h 449"/>
                <a:gd name="T74" fmla="*/ 358 w 396"/>
                <a:gd name="T75" fmla="*/ 280 h 449"/>
                <a:gd name="T76" fmla="*/ 367 w 396"/>
                <a:gd name="T77" fmla="*/ 317 h 449"/>
                <a:gd name="T78" fmla="*/ 358 w 396"/>
                <a:gd name="T79" fmla="*/ 382 h 449"/>
                <a:gd name="T80" fmla="*/ 367 w 396"/>
                <a:gd name="T81" fmla="*/ 430 h 4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6"/>
                <a:gd name="T124" fmla="*/ 0 h 449"/>
                <a:gd name="T125" fmla="*/ 396 w 396"/>
                <a:gd name="T126" fmla="*/ 449 h 4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6" h="449">
                  <a:moveTo>
                    <a:pt x="164" y="449"/>
                  </a:moveTo>
                  <a:lnTo>
                    <a:pt x="164" y="438"/>
                  </a:lnTo>
                  <a:lnTo>
                    <a:pt x="153" y="430"/>
                  </a:lnTo>
                  <a:lnTo>
                    <a:pt x="135" y="420"/>
                  </a:lnTo>
                  <a:lnTo>
                    <a:pt x="124" y="392"/>
                  </a:lnTo>
                  <a:lnTo>
                    <a:pt x="124" y="382"/>
                  </a:lnTo>
                  <a:lnTo>
                    <a:pt x="135" y="374"/>
                  </a:lnTo>
                  <a:lnTo>
                    <a:pt x="124" y="363"/>
                  </a:lnTo>
                  <a:lnTo>
                    <a:pt x="116" y="346"/>
                  </a:lnTo>
                  <a:lnTo>
                    <a:pt x="116" y="309"/>
                  </a:lnTo>
                  <a:lnTo>
                    <a:pt x="95" y="298"/>
                  </a:lnTo>
                  <a:lnTo>
                    <a:pt x="66" y="271"/>
                  </a:lnTo>
                  <a:lnTo>
                    <a:pt x="47" y="261"/>
                  </a:lnTo>
                  <a:lnTo>
                    <a:pt x="37" y="252"/>
                  </a:lnTo>
                  <a:lnTo>
                    <a:pt x="37" y="242"/>
                  </a:lnTo>
                  <a:lnTo>
                    <a:pt x="18" y="242"/>
                  </a:lnTo>
                  <a:lnTo>
                    <a:pt x="8" y="234"/>
                  </a:lnTo>
                  <a:lnTo>
                    <a:pt x="8" y="177"/>
                  </a:lnTo>
                  <a:lnTo>
                    <a:pt x="18" y="169"/>
                  </a:lnTo>
                  <a:lnTo>
                    <a:pt x="8" y="150"/>
                  </a:lnTo>
                  <a:lnTo>
                    <a:pt x="0" y="150"/>
                  </a:lnTo>
                  <a:lnTo>
                    <a:pt x="0" y="131"/>
                  </a:lnTo>
                  <a:lnTo>
                    <a:pt x="8" y="131"/>
                  </a:lnTo>
                  <a:lnTo>
                    <a:pt x="8" y="121"/>
                  </a:lnTo>
                  <a:lnTo>
                    <a:pt x="37" y="94"/>
                  </a:lnTo>
                  <a:lnTo>
                    <a:pt x="37" y="37"/>
                  </a:lnTo>
                  <a:lnTo>
                    <a:pt x="47" y="29"/>
                  </a:lnTo>
                  <a:lnTo>
                    <a:pt x="47" y="37"/>
                  </a:lnTo>
                  <a:lnTo>
                    <a:pt x="76" y="37"/>
                  </a:lnTo>
                  <a:lnTo>
                    <a:pt x="87" y="18"/>
                  </a:lnTo>
                  <a:lnTo>
                    <a:pt x="124" y="10"/>
                  </a:lnTo>
                  <a:lnTo>
                    <a:pt x="124" y="0"/>
                  </a:lnTo>
                  <a:lnTo>
                    <a:pt x="135" y="10"/>
                  </a:lnTo>
                  <a:lnTo>
                    <a:pt x="135" y="18"/>
                  </a:lnTo>
                  <a:lnTo>
                    <a:pt x="124" y="18"/>
                  </a:lnTo>
                  <a:lnTo>
                    <a:pt x="124" y="37"/>
                  </a:lnTo>
                  <a:lnTo>
                    <a:pt x="135" y="29"/>
                  </a:lnTo>
                  <a:lnTo>
                    <a:pt x="145" y="37"/>
                  </a:lnTo>
                  <a:lnTo>
                    <a:pt x="164" y="37"/>
                  </a:lnTo>
                  <a:lnTo>
                    <a:pt x="164" y="46"/>
                  </a:lnTo>
                  <a:lnTo>
                    <a:pt x="184" y="46"/>
                  </a:lnTo>
                  <a:lnTo>
                    <a:pt x="184" y="64"/>
                  </a:lnTo>
                  <a:lnTo>
                    <a:pt x="251" y="75"/>
                  </a:lnTo>
                  <a:lnTo>
                    <a:pt x="261" y="75"/>
                  </a:lnTo>
                  <a:lnTo>
                    <a:pt x="271" y="94"/>
                  </a:lnTo>
                  <a:lnTo>
                    <a:pt x="280" y="83"/>
                  </a:lnTo>
                  <a:lnTo>
                    <a:pt x="280" y="94"/>
                  </a:lnTo>
                  <a:lnTo>
                    <a:pt x="319" y="94"/>
                  </a:lnTo>
                  <a:lnTo>
                    <a:pt x="319" y="102"/>
                  </a:lnTo>
                  <a:lnTo>
                    <a:pt x="329" y="112"/>
                  </a:lnTo>
                  <a:lnTo>
                    <a:pt x="338" y="112"/>
                  </a:lnTo>
                  <a:lnTo>
                    <a:pt x="338" y="150"/>
                  </a:lnTo>
                  <a:lnTo>
                    <a:pt x="358" y="150"/>
                  </a:lnTo>
                  <a:lnTo>
                    <a:pt x="348" y="158"/>
                  </a:lnTo>
                  <a:lnTo>
                    <a:pt x="348" y="169"/>
                  </a:lnTo>
                  <a:lnTo>
                    <a:pt x="358" y="177"/>
                  </a:lnTo>
                  <a:lnTo>
                    <a:pt x="338" y="215"/>
                  </a:lnTo>
                  <a:lnTo>
                    <a:pt x="338" y="223"/>
                  </a:lnTo>
                  <a:lnTo>
                    <a:pt x="329" y="234"/>
                  </a:lnTo>
                  <a:lnTo>
                    <a:pt x="338" y="234"/>
                  </a:lnTo>
                  <a:lnTo>
                    <a:pt x="348" y="223"/>
                  </a:lnTo>
                  <a:lnTo>
                    <a:pt x="358" y="204"/>
                  </a:lnTo>
                  <a:lnTo>
                    <a:pt x="367" y="196"/>
                  </a:lnTo>
                  <a:lnTo>
                    <a:pt x="377" y="196"/>
                  </a:lnTo>
                  <a:lnTo>
                    <a:pt x="377" y="187"/>
                  </a:lnTo>
                  <a:lnTo>
                    <a:pt x="387" y="177"/>
                  </a:lnTo>
                  <a:lnTo>
                    <a:pt x="387" y="158"/>
                  </a:lnTo>
                  <a:lnTo>
                    <a:pt x="396" y="158"/>
                  </a:lnTo>
                  <a:lnTo>
                    <a:pt x="396" y="150"/>
                  </a:lnTo>
                  <a:lnTo>
                    <a:pt x="396" y="169"/>
                  </a:lnTo>
                  <a:lnTo>
                    <a:pt x="387" y="196"/>
                  </a:lnTo>
                  <a:lnTo>
                    <a:pt x="377" y="204"/>
                  </a:lnTo>
                  <a:lnTo>
                    <a:pt x="387" y="215"/>
                  </a:lnTo>
                  <a:lnTo>
                    <a:pt x="377" y="234"/>
                  </a:lnTo>
                  <a:lnTo>
                    <a:pt x="377" y="261"/>
                  </a:lnTo>
                  <a:lnTo>
                    <a:pt x="358" y="280"/>
                  </a:lnTo>
                  <a:lnTo>
                    <a:pt x="367" y="290"/>
                  </a:lnTo>
                  <a:lnTo>
                    <a:pt x="367" y="317"/>
                  </a:lnTo>
                  <a:lnTo>
                    <a:pt x="358" y="327"/>
                  </a:lnTo>
                  <a:lnTo>
                    <a:pt x="358" y="382"/>
                  </a:lnTo>
                  <a:lnTo>
                    <a:pt x="367" y="411"/>
                  </a:lnTo>
                  <a:lnTo>
                    <a:pt x="367" y="430"/>
                  </a:lnTo>
                  <a:lnTo>
                    <a:pt x="164" y="44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6" name="Freeform 31"/>
            <p:cNvSpPr>
              <a:spLocks/>
            </p:cNvSpPr>
            <p:nvPr/>
          </p:nvSpPr>
          <p:spPr bwMode="auto">
            <a:xfrm>
              <a:off x="3390" y="1860"/>
              <a:ext cx="377" cy="679"/>
            </a:xfrm>
            <a:custGeom>
              <a:avLst/>
              <a:gdLst>
                <a:gd name="T0" fmla="*/ 50 w 311"/>
                <a:gd name="T1" fmla="*/ 19 h 557"/>
                <a:gd name="T2" fmla="*/ 68 w 311"/>
                <a:gd name="T3" fmla="*/ 46 h 557"/>
                <a:gd name="T4" fmla="*/ 89 w 311"/>
                <a:gd name="T5" fmla="*/ 84 h 557"/>
                <a:gd name="T6" fmla="*/ 79 w 311"/>
                <a:gd name="T7" fmla="*/ 102 h 557"/>
                <a:gd name="T8" fmla="*/ 39 w 311"/>
                <a:gd name="T9" fmla="*/ 121 h 557"/>
                <a:gd name="T10" fmla="*/ 31 w 311"/>
                <a:gd name="T11" fmla="*/ 148 h 557"/>
                <a:gd name="T12" fmla="*/ 39 w 311"/>
                <a:gd name="T13" fmla="*/ 176 h 557"/>
                <a:gd name="T14" fmla="*/ 10 w 311"/>
                <a:gd name="T15" fmla="*/ 203 h 557"/>
                <a:gd name="T16" fmla="*/ 0 w 311"/>
                <a:gd name="T17" fmla="*/ 249 h 557"/>
                <a:gd name="T18" fmla="*/ 10 w 311"/>
                <a:gd name="T19" fmla="*/ 278 h 557"/>
                <a:gd name="T20" fmla="*/ 31 w 311"/>
                <a:gd name="T21" fmla="*/ 314 h 557"/>
                <a:gd name="T22" fmla="*/ 60 w 311"/>
                <a:gd name="T23" fmla="*/ 343 h 557"/>
                <a:gd name="T24" fmla="*/ 79 w 311"/>
                <a:gd name="T25" fmla="*/ 381 h 557"/>
                <a:gd name="T26" fmla="*/ 108 w 311"/>
                <a:gd name="T27" fmla="*/ 381 h 557"/>
                <a:gd name="T28" fmla="*/ 97 w 311"/>
                <a:gd name="T29" fmla="*/ 427 h 557"/>
                <a:gd name="T30" fmla="*/ 127 w 311"/>
                <a:gd name="T31" fmla="*/ 473 h 557"/>
                <a:gd name="T32" fmla="*/ 166 w 311"/>
                <a:gd name="T33" fmla="*/ 492 h 557"/>
                <a:gd name="T34" fmla="*/ 176 w 311"/>
                <a:gd name="T35" fmla="*/ 519 h 557"/>
                <a:gd name="T36" fmla="*/ 185 w 311"/>
                <a:gd name="T37" fmla="*/ 557 h 557"/>
                <a:gd name="T38" fmla="*/ 195 w 311"/>
                <a:gd name="T39" fmla="*/ 538 h 557"/>
                <a:gd name="T40" fmla="*/ 234 w 311"/>
                <a:gd name="T41" fmla="*/ 548 h 557"/>
                <a:gd name="T42" fmla="*/ 244 w 311"/>
                <a:gd name="T43" fmla="*/ 529 h 557"/>
                <a:gd name="T44" fmla="*/ 253 w 311"/>
                <a:gd name="T45" fmla="*/ 510 h 557"/>
                <a:gd name="T46" fmla="*/ 273 w 311"/>
                <a:gd name="T47" fmla="*/ 464 h 557"/>
                <a:gd name="T48" fmla="*/ 282 w 311"/>
                <a:gd name="T49" fmla="*/ 427 h 557"/>
                <a:gd name="T50" fmla="*/ 292 w 311"/>
                <a:gd name="T51" fmla="*/ 408 h 557"/>
                <a:gd name="T52" fmla="*/ 311 w 311"/>
                <a:gd name="T53" fmla="*/ 381 h 557"/>
                <a:gd name="T54" fmla="*/ 292 w 311"/>
                <a:gd name="T55" fmla="*/ 343 h 557"/>
                <a:gd name="T56" fmla="*/ 303 w 311"/>
                <a:gd name="T57" fmla="*/ 314 h 557"/>
                <a:gd name="T58" fmla="*/ 273 w 311"/>
                <a:gd name="T59" fmla="*/ 73 h 557"/>
                <a:gd name="T60" fmla="*/ 263 w 311"/>
                <a:gd name="T61" fmla="*/ 46 h 557"/>
                <a:gd name="T62" fmla="*/ 253 w 311"/>
                <a:gd name="T63" fmla="*/ 19 h 5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557"/>
                <a:gd name="T98" fmla="*/ 311 w 311"/>
                <a:gd name="T99" fmla="*/ 557 h 5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557">
                  <a:moveTo>
                    <a:pt x="253" y="0"/>
                  </a:moveTo>
                  <a:lnTo>
                    <a:pt x="50" y="19"/>
                  </a:lnTo>
                  <a:lnTo>
                    <a:pt x="68" y="37"/>
                  </a:lnTo>
                  <a:lnTo>
                    <a:pt x="68" y="46"/>
                  </a:lnTo>
                  <a:lnTo>
                    <a:pt x="89" y="56"/>
                  </a:lnTo>
                  <a:lnTo>
                    <a:pt x="89" y="84"/>
                  </a:lnTo>
                  <a:lnTo>
                    <a:pt x="79" y="92"/>
                  </a:lnTo>
                  <a:lnTo>
                    <a:pt x="79" y="102"/>
                  </a:lnTo>
                  <a:lnTo>
                    <a:pt x="60" y="121"/>
                  </a:lnTo>
                  <a:lnTo>
                    <a:pt x="39" y="121"/>
                  </a:lnTo>
                  <a:lnTo>
                    <a:pt x="31" y="130"/>
                  </a:lnTo>
                  <a:lnTo>
                    <a:pt x="31" y="148"/>
                  </a:lnTo>
                  <a:lnTo>
                    <a:pt x="39" y="159"/>
                  </a:lnTo>
                  <a:lnTo>
                    <a:pt x="39" y="176"/>
                  </a:lnTo>
                  <a:lnTo>
                    <a:pt x="21" y="203"/>
                  </a:lnTo>
                  <a:lnTo>
                    <a:pt x="10" y="203"/>
                  </a:lnTo>
                  <a:lnTo>
                    <a:pt x="10" y="241"/>
                  </a:lnTo>
                  <a:lnTo>
                    <a:pt x="0" y="249"/>
                  </a:lnTo>
                  <a:lnTo>
                    <a:pt x="0" y="268"/>
                  </a:lnTo>
                  <a:lnTo>
                    <a:pt x="10" y="278"/>
                  </a:lnTo>
                  <a:lnTo>
                    <a:pt x="10" y="287"/>
                  </a:lnTo>
                  <a:lnTo>
                    <a:pt x="31" y="314"/>
                  </a:lnTo>
                  <a:lnTo>
                    <a:pt x="60" y="333"/>
                  </a:lnTo>
                  <a:lnTo>
                    <a:pt x="60" y="343"/>
                  </a:lnTo>
                  <a:lnTo>
                    <a:pt x="68" y="370"/>
                  </a:lnTo>
                  <a:lnTo>
                    <a:pt x="79" y="381"/>
                  </a:lnTo>
                  <a:lnTo>
                    <a:pt x="89" y="370"/>
                  </a:lnTo>
                  <a:lnTo>
                    <a:pt x="108" y="381"/>
                  </a:lnTo>
                  <a:lnTo>
                    <a:pt x="108" y="408"/>
                  </a:lnTo>
                  <a:lnTo>
                    <a:pt x="97" y="427"/>
                  </a:lnTo>
                  <a:lnTo>
                    <a:pt x="89" y="435"/>
                  </a:lnTo>
                  <a:lnTo>
                    <a:pt x="127" y="473"/>
                  </a:lnTo>
                  <a:lnTo>
                    <a:pt x="147" y="473"/>
                  </a:lnTo>
                  <a:lnTo>
                    <a:pt x="166" y="492"/>
                  </a:lnTo>
                  <a:lnTo>
                    <a:pt x="166" y="510"/>
                  </a:lnTo>
                  <a:lnTo>
                    <a:pt x="176" y="519"/>
                  </a:lnTo>
                  <a:lnTo>
                    <a:pt x="166" y="529"/>
                  </a:lnTo>
                  <a:lnTo>
                    <a:pt x="185" y="557"/>
                  </a:lnTo>
                  <a:lnTo>
                    <a:pt x="195" y="557"/>
                  </a:lnTo>
                  <a:lnTo>
                    <a:pt x="195" y="538"/>
                  </a:lnTo>
                  <a:lnTo>
                    <a:pt x="224" y="538"/>
                  </a:lnTo>
                  <a:lnTo>
                    <a:pt x="234" y="548"/>
                  </a:lnTo>
                  <a:lnTo>
                    <a:pt x="253" y="548"/>
                  </a:lnTo>
                  <a:lnTo>
                    <a:pt x="244" y="529"/>
                  </a:lnTo>
                  <a:lnTo>
                    <a:pt x="244" y="510"/>
                  </a:lnTo>
                  <a:lnTo>
                    <a:pt x="253" y="510"/>
                  </a:lnTo>
                  <a:lnTo>
                    <a:pt x="273" y="500"/>
                  </a:lnTo>
                  <a:lnTo>
                    <a:pt x="273" y="464"/>
                  </a:lnTo>
                  <a:lnTo>
                    <a:pt x="282" y="446"/>
                  </a:lnTo>
                  <a:lnTo>
                    <a:pt x="282" y="427"/>
                  </a:lnTo>
                  <a:lnTo>
                    <a:pt x="292" y="417"/>
                  </a:lnTo>
                  <a:lnTo>
                    <a:pt x="292" y="408"/>
                  </a:lnTo>
                  <a:lnTo>
                    <a:pt x="303" y="398"/>
                  </a:lnTo>
                  <a:lnTo>
                    <a:pt x="311" y="381"/>
                  </a:lnTo>
                  <a:lnTo>
                    <a:pt x="303" y="352"/>
                  </a:lnTo>
                  <a:lnTo>
                    <a:pt x="292" y="343"/>
                  </a:lnTo>
                  <a:lnTo>
                    <a:pt x="303" y="324"/>
                  </a:lnTo>
                  <a:lnTo>
                    <a:pt x="303" y="314"/>
                  </a:lnTo>
                  <a:lnTo>
                    <a:pt x="282" y="84"/>
                  </a:lnTo>
                  <a:lnTo>
                    <a:pt x="273" y="73"/>
                  </a:lnTo>
                  <a:lnTo>
                    <a:pt x="273" y="46"/>
                  </a:lnTo>
                  <a:lnTo>
                    <a:pt x="263" y="46"/>
                  </a:lnTo>
                  <a:lnTo>
                    <a:pt x="263" y="37"/>
                  </a:lnTo>
                  <a:lnTo>
                    <a:pt x="253" y="19"/>
                  </a:lnTo>
                  <a:lnTo>
                    <a:pt x="253"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7" name="Freeform 32"/>
            <p:cNvSpPr>
              <a:spLocks/>
            </p:cNvSpPr>
            <p:nvPr/>
          </p:nvSpPr>
          <p:spPr bwMode="auto">
            <a:xfrm>
              <a:off x="3793" y="1440"/>
              <a:ext cx="352" cy="509"/>
            </a:xfrm>
            <a:custGeom>
              <a:avLst/>
              <a:gdLst>
                <a:gd name="T0" fmla="*/ 145 w 290"/>
                <a:gd name="T1" fmla="*/ 400 h 418"/>
                <a:gd name="T2" fmla="*/ 242 w 290"/>
                <a:gd name="T3" fmla="*/ 382 h 418"/>
                <a:gd name="T4" fmla="*/ 251 w 290"/>
                <a:gd name="T5" fmla="*/ 345 h 418"/>
                <a:gd name="T6" fmla="*/ 271 w 290"/>
                <a:gd name="T7" fmla="*/ 316 h 418"/>
                <a:gd name="T8" fmla="*/ 280 w 290"/>
                <a:gd name="T9" fmla="*/ 289 h 418"/>
                <a:gd name="T10" fmla="*/ 290 w 290"/>
                <a:gd name="T11" fmla="*/ 297 h 418"/>
                <a:gd name="T12" fmla="*/ 261 w 290"/>
                <a:gd name="T13" fmla="*/ 157 h 418"/>
                <a:gd name="T14" fmla="*/ 222 w 290"/>
                <a:gd name="T15" fmla="*/ 167 h 418"/>
                <a:gd name="T16" fmla="*/ 184 w 290"/>
                <a:gd name="T17" fmla="*/ 205 h 418"/>
                <a:gd name="T18" fmla="*/ 174 w 290"/>
                <a:gd name="T19" fmla="*/ 195 h 418"/>
                <a:gd name="T20" fmla="*/ 184 w 290"/>
                <a:gd name="T21" fmla="*/ 167 h 418"/>
                <a:gd name="T22" fmla="*/ 203 w 290"/>
                <a:gd name="T23" fmla="*/ 157 h 418"/>
                <a:gd name="T24" fmla="*/ 213 w 290"/>
                <a:gd name="T25" fmla="*/ 140 h 418"/>
                <a:gd name="T26" fmla="*/ 203 w 290"/>
                <a:gd name="T27" fmla="*/ 84 h 418"/>
                <a:gd name="T28" fmla="*/ 193 w 290"/>
                <a:gd name="T29" fmla="*/ 65 h 418"/>
                <a:gd name="T30" fmla="*/ 203 w 290"/>
                <a:gd name="T31" fmla="*/ 55 h 418"/>
                <a:gd name="T32" fmla="*/ 203 w 290"/>
                <a:gd name="T33" fmla="*/ 38 h 418"/>
                <a:gd name="T34" fmla="*/ 164 w 290"/>
                <a:gd name="T35" fmla="*/ 27 h 418"/>
                <a:gd name="T36" fmla="*/ 145 w 290"/>
                <a:gd name="T37" fmla="*/ 9 h 418"/>
                <a:gd name="T38" fmla="*/ 106 w 290"/>
                <a:gd name="T39" fmla="*/ 0 h 418"/>
                <a:gd name="T40" fmla="*/ 87 w 290"/>
                <a:gd name="T41" fmla="*/ 9 h 418"/>
                <a:gd name="T42" fmla="*/ 77 w 290"/>
                <a:gd name="T43" fmla="*/ 46 h 418"/>
                <a:gd name="T44" fmla="*/ 66 w 290"/>
                <a:gd name="T45" fmla="*/ 84 h 418"/>
                <a:gd name="T46" fmla="*/ 47 w 290"/>
                <a:gd name="T47" fmla="*/ 92 h 418"/>
                <a:gd name="T48" fmla="*/ 47 w 290"/>
                <a:gd name="T49" fmla="*/ 73 h 418"/>
                <a:gd name="T50" fmla="*/ 47 w 290"/>
                <a:gd name="T51" fmla="*/ 65 h 418"/>
                <a:gd name="T52" fmla="*/ 37 w 290"/>
                <a:gd name="T53" fmla="*/ 84 h 418"/>
                <a:gd name="T54" fmla="*/ 29 w 290"/>
                <a:gd name="T55" fmla="*/ 102 h 418"/>
                <a:gd name="T56" fmla="*/ 18 w 290"/>
                <a:gd name="T57" fmla="*/ 111 h 418"/>
                <a:gd name="T58" fmla="*/ 8 w 290"/>
                <a:gd name="T59" fmla="*/ 176 h 418"/>
                <a:gd name="T60" fmla="*/ 0 w 290"/>
                <a:gd name="T61" fmla="*/ 195 h 418"/>
                <a:gd name="T62" fmla="*/ 0 w 290"/>
                <a:gd name="T63" fmla="*/ 232 h 418"/>
                <a:gd name="T64" fmla="*/ 29 w 290"/>
                <a:gd name="T65" fmla="*/ 297 h 418"/>
                <a:gd name="T66" fmla="*/ 37 w 290"/>
                <a:gd name="T67" fmla="*/ 316 h 418"/>
                <a:gd name="T68" fmla="*/ 29 w 290"/>
                <a:gd name="T69" fmla="*/ 326 h 418"/>
                <a:gd name="T70" fmla="*/ 18 w 290"/>
                <a:gd name="T71" fmla="*/ 372 h 418"/>
                <a:gd name="T72" fmla="*/ 0 w 290"/>
                <a:gd name="T73" fmla="*/ 410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0"/>
                <a:gd name="T112" fmla="*/ 0 h 418"/>
                <a:gd name="T113" fmla="*/ 290 w 290"/>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0" h="418">
                  <a:moveTo>
                    <a:pt x="0" y="418"/>
                  </a:moveTo>
                  <a:lnTo>
                    <a:pt x="145" y="400"/>
                  </a:lnTo>
                  <a:lnTo>
                    <a:pt x="242" y="391"/>
                  </a:lnTo>
                  <a:lnTo>
                    <a:pt x="242" y="382"/>
                  </a:lnTo>
                  <a:lnTo>
                    <a:pt x="251" y="364"/>
                  </a:lnTo>
                  <a:lnTo>
                    <a:pt x="251" y="345"/>
                  </a:lnTo>
                  <a:lnTo>
                    <a:pt x="261" y="326"/>
                  </a:lnTo>
                  <a:lnTo>
                    <a:pt x="271" y="316"/>
                  </a:lnTo>
                  <a:lnTo>
                    <a:pt x="271" y="297"/>
                  </a:lnTo>
                  <a:lnTo>
                    <a:pt x="280" y="289"/>
                  </a:lnTo>
                  <a:lnTo>
                    <a:pt x="280" y="297"/>
                  </a:lnTo>
                  <a:lnTo>
                    <a:pt x="290" y="297"/>
                  </a:lnTo>
                  <a:lnTo>
                    <a:pt x="290" y="242"/>
                  </a:lnTo>
                  <a:lnTo>
                    <a:pt x="261" y="157"/>
                  </a:lnTo>
                  <a:lnTo>
                    <a:pt x="232" y="157"/>
                  </a:lnTo>
                  <a:lnTo>
                    <a:pt x="222" y="167"/>
                  </a:lnTo>
                  <a:lnTo>
                    <a:pt x="203" y="205"/>
                  </a:lnTo>
                  <a:lnTo>
                    <a:pt x="184" y="205"/>
                  </a:lnTo>
                  <a:lnTo>
                    <a:pt x="184" y="195"/>
                  </a:lnTo>
                  <a:lnTo>
                    <a:pt x="174" y="195"/>
                  </a:lnTo>
                  <a:lnTo>
                    <a:pt x="184" y="176"/>
                  </a:lnTo>
                  <a:lnTo>
                    <a:pt x="184" y="167"/>
                  </a:lnTo>
                  <a:lnTo>
                    <a:pt x="193" y="157"/>
                  </a:lnTo>
                  <a:lnTo>
                    <a:pt x="203" y="157"/>
                  </a:lnTo>
                  <a:lnTo>
                    <a:pt x="203" y="140"/>
                  </a:lnTo>
                  <a:lnTo>
                    <a:pt x="213" y="140"/>
                  </a:lnTo>
                  <a:lnTo>
                    <a:pt x="213" y="92"/>
                  </a:lnTo>
                  <a:lnTo>
                    <a:pt x="203" y="84"/>
                  </a:lnTo>
                  <a:lnTo>
                    <a:pt x="203" y="73"/>
                  </a:lnTo>
                  <a:lnTo>
                    <a:pt x="193" y="65"/>
                  </a:lnTo>
                  <a:lnTo>
                    <a:pt x="203" y="65"/>
                  </a:lnTo>
                  <a:lnTo>
                    <a:pt x="203" y="55"/>
                  </a:lnTo>
                  <a:lnTo>
                    <a:pt x="213" y="55"/>
                  </a:lnTo>
                  <a:lnTo>
                    <a:pt x="203" y="38"/>
                  </a:lnTo>
                  <a:lnTo>
                    <a:pt x="193" y="38"/>
                  </a:lnTo>
                  <a:lnTo>
                    <a:pt x="164" y="27"/>
                  </a:lnTo>
                  <a:lnTo>
                    <a:pt x="145" y="19"/>
                  </a:lnTo>
                  <a:lnTo>
                    <a:pt x="145" y="9"/>
                  </a:lnTo>
                  <a:lnTo>
                    <a:pt x="116" y="9"/>
                  </a:lnTo>
                  <a:lnTo>
                    <a:pt x="106" y="0"/>
                  </a:lnTo>
                  <a:lnTo>
                    <a:pt x="97" y="0"/>
                  </a:lnTo>
                  <a:lnTo>
                    <a:pt x="87" y="9"/>
                  </a:lnTo>
                  <a:lnTo>
                    <a:pt x="87" y="46"/>
                  </a:lnTo>
                  <a:lnTo>
                    <a:pt x="77" y="46"/>
                  </a:lnTo>
                  <a:lnTo>
                    <a:pt x="66" y="55"/>
                  </a:lnTo>
                  <a:lnTo>
                    <a:pt x="66" y="84"/>
                  </a:lnTo>
                  <a:lnTo>
                    <a:pt x="58" y="102"/>
                  </a:lnTo>
                  <a:lnTo>
                    <a:pt x="47" y="92"/>
                  </a:lnTo>
                  <a:lnTo>
                    <a:pt x="58" y="84"/>
                  </a:lnTo>
                  <a:lnTo>
                    <a:pt x="47" y="73"/>
                  </a:lnTo>
                  <a:lnTo>
                    <a:pt x="58" y="65"/>
                  </a:lnTo>
                  <a:lnTo>
                    <a:pt x="47" y="65"/>
                  </a:lnTo>
                  <a:lnTo>
                    <a:pt x="47" y="73"/>
                  </a:lnTo>
                  <a:lnTo>
                    <a:pt x="37" y="84"/>
                  </a:lnTo>
                  <a:lnTo>
                    <a:pt x="37" y="92"/>
                  </a:lnTo>
                  <a:lnTo>
                    <a:pt x="29" y="102"/>
                  </a:lnTo>
                  <a:lnTo>
                    <a:pt x="18" y="102"/>
                  </a:lnTo>
                  <a:lnTo>
                    <a:pt x="18" y="111"/>
                  </a:lnTo>
                  <a:lnTo>
                    <a:pt x="8" y="121"/>
                  </a:lnTo>
                  <a:lnTo>
                    <a:pt x="8" y="176"/>
                  </a:lnTo>
                  <a:lnTo>
                    <a:pt x="0" y="186"/>
                  </a:lnTo>
                  <a:lnTo>
                    <a:pt x="0" y="195"/>
                  </a:lnTo>
                  <a:lnTo>
                    <a:pt x="8" y="213"/>
                  </a:lnTo>
                  <a:lnTo>
                    <a:pt x="0" y="232"/>
                  </a:lnTo>
                  <a:lnTo>
                    <a:pt x="8" y="242"/>
                  </a:lnTo>
                  <a:lnTo>
                    <a:pt x="29" y="297"/>
                  </a:lnTo>
                  <a:lnTo>
                    <a:pt x="29" y="316"/>
                  </a:lnTo>
                  <a:lnTo>
                    <a:pt x="37" y="316"/>
                  </a:lnTo>
                  <a:lnTo>
                    <a:pt x="37" y="326"/>
                  </a:lnTo>
                  <a:lnTo>
                    <a:pt x="29" y="326"/>
                  </a:lnTo>
                  <a:lnTo>
                    <a:pt x="29" y="364"/>
                  </a:lnTo>
                  <a:lnTo>
                    <a:pt x="18" y="372"/>
                  </a:lnTo>
                  <a:lnTo>
                    <a:pt x="8" y="400"/>
                  </a:lnTo>
                  <a:lnTo>
                    <a:pt x="0" y="410"/>
                  </a:lnTo>
                  <a:lnTo>
                    <a:pt x="0" y="41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8" name="Freeform 33"/>
            <p:cNvSpPr>
              <a:spLocks/>
            </p:cNvSpPr>
            <p:nvPr/>
          </p:nvSpPr>
          <p:spPr bwMode="auto">
            <a:xfrm>
              <a:off x="3451" y="1258"/>
              <a:ext cx="565" cy="294"/>
            </a:xfrm>
            <a:custGeom>
              <a:avLst/>
              <a:gdLst>
                <a:gd name="T0" fmla="*/ 10 w 466"/>
                <a:gd name="T1" fmla="*/ 101 h 241"/>
                <a:gd name="T2" fmla="*/ 39 w 466"/>
                <a:gd name="T3" fmla="*/ 82 h 241"/>
                <a:gd name="T4" fmla="*/ 68 w 466"/>
                <a:gd name="T5" fmla="*/ 64 h 241"/>
                <a:gd name="T6" fmla="*/ 107 w 466"/>
                <a:gd name="T7" fmla="*/ 36 h 241"/>
                <a:gd name="T8" fmla="*/ 126 w 466"/>
                <a:gd name="T9" fmla="*/ 9 h 241"/>
                <a:gd name="T10" fmla="*/ 165 w 466"/>
                <a:gd name="T11" fmla="*/ 0 h 241"/>
                <a:gd name="T12" fmla="*/ 145 w 466"/>
                <a:gd name="T13" fmla="*/ 28 h 241"/>
                <a:gd name="T14" fmla="*/ 126 w 466"/>
                <a:gd name="T15" fmla="*/ 45 h 241"/>
                <a:gd name="T16" fmla="*/ 136 w 466"/>
                <a:gd name="T17" fmla="*/ 64 h 241"/>
                <a:gd name="T18" fmla="*/ 155 w 466"/>
                <a:gd name="T19" fmla="*/ 55 h 241"/>
                <a:gd name="T20" fmla="*/ 203 w 466"/>
                <a:gd name="T21" fmla="*/ 93 h 241"/>
                <a:gd name="T22" fmla="*/ 232 w 466"/>
                <a:gd name="T23" fmla="*/ 101 h 241"/>
                <a:gd name="T24" fmla="*/ 242 w 466"/>
                <a:gd name="T25" fmla="*/ 101 h 241"/>
                <a:gd name="T26" fmla="*/ 253 w 466"/>
                <a:gd name="T27" fmla="*/ 93 h 241"/>
                <a:gd name="T28" fmla="*/ 329 w 466"/>
                <a:gd name="T29" fmla="*/ 64 h 241"/>
                <a:gd name="T30" fmla="*/ 359 w 466"/>
                <a:gd name="T31" fmla="*/ 55 h 241"/>
                <a:gd name="T32" fmla="*/ 350 w 466"/>
                <a:gd name="T33" fmla="*/ 74 h 241"/>
                <a:gd name="T34" fmla="*/ 408 w 466"/>
                <a:gd name="T35" fmla="*/ 82 h 241"/>
                <a:gd name="T36" fmla="*/ 427 w 466"/>
                <a:gd name="T37" fmla="*/ 111 h 241"/>
                <a:gd name="T38" fmla="*/ 466 w 466"/>
                <a:gd name="T39" fmla="*/ 120 h 241"/>
                <a:gd name="T40" fmla="*/ 446 w 466"/>
                <a:gd name="T41" fmla="*/ 130 h 241"/>
                <a:gd name="T42" fmla="*/ 427 w 466"/>
                <a:gd name="T43" fmla="*/ 130 h 241"/>
                <a:gd name="T44" fmla="*/ 417 w 466"/>
                <a:gd name="T45" fmla="*/ 120 h 241"/>
                <a:gd name="T46" fmla="*/ 388 w 466"/>
                <a:gd name="T47" fmla="*/ 130 h 241"/>
                <a:gd name="T48" fmla="*/ 379 w 466"/>
                <a:gd name="T49" fmla="*/ 139 h 241"/>
                <a:gd name="T50" fmla="*/ 329 w 466"/>
                <a:gd name="T51" fmla="*/ 130 h 241"/>
                <a:gd name="T52" fmla="*/ 311 w 466"/>
                <a:gd name="T53" fmla="*/ 139 h 241"/>
                <a:gd name="T54" fmla="*/ 282 w 466"/>
                <a:gd name="T55" fmla="*/ 149 h 241"/>
                <a:gd name="T56" fmla="*/ 271 w 466"/>
                <a:gd name="T57" fmla="*/ 158 h 241"/>
                <a:gd name="T58" fmla="*/ 263 w 466"/>
                <a:gd name="T59" fmla="*/ 166 h 241"/>
                <a:gd name="T60" fmla="*/ 242 w 466"/>
                <a:gd name="T61" fmla="*/ 158 h 241"/>
                <a:gd name="T62" fmla="*/ 232 w 466"/>
                <a:gd name="T63" fmla="*/ 176 h 241"/>
                <a:gd name="T64" fmla="*/ 223 w 466"/>
                <a:gd name="T65" fmla="*/ 176 h 241"/>
                <a:gd name="T66" fmla="*/ 213 w 466"/>
                <a:gd name="T67" fmla="*/ 204 h 241"/>
                <a:gd name="T68" fmla="*/ 203 w 466"/>
                <a:gd name="T69" fmla="*/ 222 h 241"/>
                <a:gd name="T70" fmla="*/ 194 w 466"/>
                <a:gd name="T71" fmla="*/ 241 h 241"/>
                <a:gd name="T72" fmla="*/ 184 w 466"/>
                <a:gd name="T73" fmla="*/ 222 h 241"/>
                <a:gd name="T74" fmla="*/ 174 w 466"/>
                <a:gd name="T75" fmla="*/ 214 h 241"/>
                <a:gd name="T76" fmla="*/ 165 w 466"/>
                <a:gd name="T77" fmla="*/ 176 h 241"/>
                <a:gd name="T78" fmla="*/ 155 w 466"/>
                <a:gd name="T79" fmla="*/ 158 h 241"/>
                <a:gd name="T80" fmla="*/ 116 w 466"/>
                <a:gd name="T81" fmla="*/ 149 h 241"/>
                <a:gd name="T82" fmla="*/ 97 w 466"/>
                <a:gd name="T83" fmla="*/ 139 h 241"/>
                <a:gd name="T84" fmla="*/ 20 w 466"/>
                <a:gd name="T85" fmla="*/ 130 h 241"/>
                <a:gd name="T86" fmla="*/ 0 w 466"/>
                <a:gd name="T87" fmla="*/ 111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6"/>
                <a:gd name="T133" fmla="*/ 0 h 241"/>
                <a:gd name="T134" fmla="*/ 466 w 466"/>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6" h="241">
                  <a:moveTo>
                    <a:pt x="0" y="101"/>
                  </a:moveTo>
                  <a:lnTo>
                    <a:pt x="10" y="101"/>
                  </a:lnTo>
                  <a:lnTo>
                    <a:pt x="29" y="82"/>
                  </a:lnTo>
                  <a:lnTo>
                    <a:pt x="39" y="82"/>
                  </a:lnTo>
                  <a:lnTo>
                    <a:pt x="39" y="74"/>
                  </a:lnTo>
                  <a:lnTo>
                    <a:pt x="68" y="64"/>
                  </a:lnTo>
                  <a:lnTo>
                    <a:pt x="87" y="55"/>
                  </a:lnTo>
                  <a:lnTo>
                    <a:pt x="107" y="36"/>
                  </a:lnTo>
                  <a:lnTo>
                    <a:pt x="116" y="36"/>
                  </a:lnTo>
                  <a:lnTo>
                    <a:pt x="126" y="9"/>
                  </a:lnTo>
                  <a:lnTo>
                    <a:pt x="145" y="9"/>
                  </a:lnTo>
                  <a:lnTo>
                    <a:pt x="165" y="0"/>
                  </a:lnTo>
                  <a:lnTo>
                    <a:pt x="165" y="9"/>
                  </a:lnTo>
                  <a:lnTo>
                    <a:pt x="145" y="28"/>
                  </a:lnTo>
                  <a:lnTo>
                    <a:pt x="136" y="45"/>
                  </a:lnTo>
                  <a:lnTo>
                    <a:pt x="126" y="45"/>
                  </a:lnTo>
                  <a:lnTo>
                    <a:pt x="126" y="74"/>
                  </a:lnTo>
                  <a:lnTo>
                    <a:pt x="136" y="64"/>
                  </a:lnTo>
                  <a:lnTo>
                    <a:pt x="145" y="64"/>
                  </a:lnTo>
                  <a:lnTo>
                    <a:pt x="155" y="55"/>
                  </a:lnTo>
                  <a:lnTo>
                    <a:pt x="184" y="74"/>
                  </a:lnTo>
                  <a:lnTo>
                    <a:pt x="203" y="93"/>
                  </a:lnTo>
                  <a:lnTo>
                    <a:pt x="232" y="93"/>
                  </a:lnTo>
                  <a:lnTo>
                    <a:pt x="232" y="101"/>
                  </a:lnTo>
                  <a:lnTo>
                    <a:pt x="242" y="93"/>
                  </a:lnTo>
                  <a:lnTo>
                    <a:pt x="242" y="101"/>
                  </a:lnTo>
                  <a:lnTo>
                    <a:pt x="253" y="101"/>
                  </a:lnTo>
                  <a:lnTo>
                    <a:pt x="253" y="93"/>
                  </a:lnTo>
                  <a:lnTo>
                    <a:pt x="271" y="82"/>
                  </a:lnTo>
                  <a:lnTo>
                    <a:pt x="329" y="64"/>
                  </a:lnTo>
                  <a:lnTo>
                    <a:pt x="350" y="55"/>
                  </a:lnTo>
                  <a:lnTo>
                    <a:pt x="359" y="55"/>
                  </a:lnTo>
                  <a:lnTo>
                    <a:pt x="350" y="64"/>
                  </a:lnTo>
                  <a:lnTo>
                    <a:pt x="350" y="74"/>
                  </a:lnTo>
                  <a:lnTo>
                    <a:pt x="359" y="82"/>
                  </a:lnTo>
                  <a:lnTo>
                    <a:pt x="408" y="82"/>
                  </a:lnTo>
                  <a:lnTo>
                    <a:pt x="417" y="101"/>
                  </a:lnTo>
                  <a:lnTo>
                    <a:pt x="427" y="111"/>
                  </a:lnTo>
                  <a:lnTo>
                    <a:pt x="466" y="111"/>
                  </a:lnTo>
                  <a:lnTo>
                    <a:pt x="466" y="120"/>
                  </a:lnTo>
                  <a:lnTo>
                    <a:pt x="456" y="130"/>
                  </a:lnTo>
                  <a:lnTo>
                    <a:pt x="446" y="130"/>
                  </a:lnTo>
                  <a:lnTo>
                    <a:pt x="437" y="120"/>
                  </a:lnTo>
                  <a:lnTo>
                    <a:pt x="427" y="130"/>
                  </a:lnTo>
                  <a:lnTo>
                    <a:pt x="417" y="130"/>
                  </a:lnTo>
                  <a:lnTo>
                    <a:pt x="417" y="120"/>
                  </a:lnTo>
                  <a:lnTo>
                    <a:pt x="398" y="130"/>
                  </a:lnTo>
                  <a:lnTo>
                    <a:pt x="388" y="130"/>
                  </a:lnTo>
                  <a:lnTo>
                    <a:pt x="388" y="139"/>
                  </a:lnTo>
                  <a:lnTo>
                    <a:pt x="379" y="139"/>
                  </a:lnTo>
                  <a:lnTo>
                    <a:pt x="369" y="130"/>
                  </a:lnTo>
                  <a:lnTo>
                    <a:pt x="329" y="130"/>
                  </a:lnTo>
                  <a:lnTo>
                    <a:pt x="321" y="139"/>
                  </a:lnTo>
                  <a:lnTo>
                    <a:pt x="311" y="139"/>
                  </a:lnTo>
                  <a:lnTo>
                    <a:pt x="300" y="149"/>
                  </a:lnTo>
                  <a:lnTo>
                    <a:pt x="282" y="149"/>
                  </a:lnTo>
                  <a:lnTo>
                    <a:pt x="282" y="158"/>
                  </a:lnTo>
                  <a:lnTo>
                    <a:pt x="271" y="158"/>
                  </a:lnTo>
                  <a:lnTo>
                    <a:pt x="253" y="176"/>
                  </a:lnTo>
                  <a:lnTo>
                    <a:pt x="263" y="166"/>
                  </a:lnTo>
                  <a:lnTo>
                    <a:pt x="263" y="158"/>
                  </a:lnTo>
                  <a:lnTo>
                    <a:pt x="242" y="158"/>
                  </a:lnTo>
                  <a:lnTo>
                    <a:pt x="242" y="166"/>
                  </a:lnTo>
                  <a:lnTo>
                    <a:pt x="232" y="176"/>
                  </a:lnTo>
                  <a:lnTo>
                    <a:pt x="232" y="158"/>
                  </a:lnTo>
                  <a:lnTo>
                    <a:pt x="223" y="176"/>
                  </a:lnTo>
                  <a:lnTo>
                    <a:pt x="223" y="185"/>
                  </a:lnTo>
                  <a:lnTo>
                    <a:pt x="213" y="204"/>
                  </a:lnTo>
                  <a:lnTo>
                    <a:pt x="213" y="214"/>
                  </a:lnTo>
                  <a:lnTo>
                    <a:pt x="203" y="222"/>
                  </a:lnTo>
                  <a:lnTo>
                    <a:pt x="203" y="233"/>
                  </a:lnTo>
                  <a:lnTo>
                    <a:pt x="194" y="241"/>
                  </a:lnTo>
                  <a:lnTo>
                    <a:pt x="184" y="233"/>
                  </a:lnTo>
                  <a:lnTo>
                    <a:pt x="184" y="222"/>
                  </a:lnTo>
                  <a:lnTo>
                    <a:pt x="194" y="214"/>
                  </a:lnTo>
                  <a:lnTo>
                    <a:pt x="174" y="214"/>
                  </a:lnTo>
                  <a:lnTo>
                    <a:pt x="174" y="176"/>
                  </a:lnTo>
                  <a:lnTo>
                    <a:pt x="165" y="176"/>
                  </a:lnTo>
                  <a:lnTo>
                    <a:pt x="155" y="166"/>
                  </a:lnTo>
                  <a:lnTo>
                    <a:pt x="155" y="158"/>
                  </a:lnTo>
                  <a:lnTo>
                    <a:pt x="116" y="158"/>
                  </a:lnTo>
                  <a:lnTo>
                    <a:pt x="116" y="149"/>
                  </a:lnTo>
                  <a:lnTo>
                    <a:pt x="107" y="158"/>
                  </a:lnTo>
                  <a:lnTo>
                    <a:pt x="97" y="139"/>
                  </a:lnTo>
                  <a:lnTo>
                    <a:pt x="87" y="139"/>
                  </a:lnTo>
                  <a:lnTo>
                    <a:pt x="20" y="130"/>
                  </a:lnTo>
                  <a:lnTo>
                    <a:pt x="20" y="111"/>
                  </a:lnTo>
                  <a:lnTo>
                    <a:pt x="0" y="111"/>
                  </a:lnTo>
                  <a:lnTo>
                    <a:pt x="0" y="101"/>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49" name="Freeform 34"/>
            <p:cNvSpPr>
              <a:spLocks/>
            </p:cNvSpPr>
            <p:nvPr/>
          </p:nvSpPr>
          <p:spPr bwMode="auto">
            <a:xfrm>
              <a:off x="3721" y="1927"/>
              <a:ext cx="283" cy="510"/>
            </a:xfrm>
            <a:custGeom>
              <a:avLst/>
              <a:gdLst>
                <a:gd name="T0" fmla="*/ 11 w 233"/>
                <a:gd name="T1" fmla="*/ 29 h 418"/>
                <a:gd name="T2" fmla="*/ 30 w 233"/>
                <a:gd name="T3" fmla="*/ 259 h 418"/>
                <a:gd name="T4" fmla="*/ 30 w 233"/>
                <a:gd name="T5" fmla="*/ 269 h 418"/>
                <a:gd name="T6" fmla="*/ 19 w 233"/>
                <a:gd name="T7" fmla="*/ 288 h 418"/>
                <a:gd name="T8" fmla="*/ 30 w 233"/>
                <a:gd name="T9" fmla="*/ 297 h 418"/>
                <a:gd name="T10" fmla="*/ 40 w 233"/>
                <a:gd name="T11" fmla="*/ 326 h 418"/>
                <a:gd name="T12" fmla="*/ 30 w 233"/>
                <a:gd name="T13" fmla="*/ 344 h 418"/>
                <a:gd name="T14" fmla="*/ 19 w 233"/>
                <a:gd name="T15" fmla="*/ 353 h 418"/>
                <a:gd name="T16" fmla="*/ 19 w 233"/>
                <a:gd name="T17" fmla="*/ 362 h 418"/>
                <a:gd name="T18" fmla="*/ 11 w 233"/>
                <a:gd name="T19" fmla="*/ 372 h 418"/>
                <a:gd name="T20" fmla="*/ 11 w 233"/>
                <a:gd name="T21" fmla="*/ 391 h 418"/>
                <a:gd name="T22" fmla="*/ 0 w 233"/>
                <a:gd name="T23" fmla="*/ 409 h 418"/>
                <a:gd name="T24" fmla="*/ 0 w 233"/>
                <a:gd name="T25" fmla="*/ 418 h 418"/>
                <a:gd name="T26" fmla="*/ 11 w 233"/>
                <a:gd name="T27" fmla="*/ 418 h 418"/>
                <a:gd name="T28" fmla="*/ 11 w 233"/>
                <a:gd name="T29" fmla="*/ 409 h 418"/>
                <a:gd name="T30" fmla="*/ 30 w 233"/>
                <a:gd name="T31" fmla="*/ 409 h 418"/>
                <a:gd name="T32" fmla="*/ 48 w 233"/>
                <a:gd name="T33" fmla="*/ 399 h 418"/>
                <a:gd name="T34" fmla="*/ 69 w 233"/>
                <a:gd name="T35" fmla="*/ 409 h 418"/>
                <a:gd name="T36" fmla="*/ 77 w 233"/>
                <a:gd name="T37" fmla="*/ 409 h 418"/>
                <a:gd name="T38" fmla="*/ 77 w 233"/>
                <a:gd name="T39" fmla="*/ 399 h 418"/>
                <a:gd name="T40" fmla="*/ 98 w 233"/>
                <a:gd name="T41" fmla="*/ 391 h 418"/>
                <a:gd name="T42" fmla="*/ 98 w 233"/>
                <a:gd name="T43" fmla="*/ 399 h 418"/>
                <a:gd name="T44" fmla="*/ 117 w 233"/>
                <a:gd name="T45" fmla="*/ 399 h 418"/>
                <a:gd name="T46" fmla="*/ 117 w 233"/>
                <a:gd name="T47" fmla="*/ 380 h 418"/>
                <a:gd name="T48" fmla="*/ 127 w 233"/>
                <a:gd name="T49" fmla="*/ 372 h 418"/>
                <a:gd name="T50" fmla="*/ 137 w 233"/>
                <a:gd name="T51" fmla="*/ 380 h 418"/>
                <a:gd name="T52" fmla="*/ 156 w 233"/>
                <a:gd name="T53" fmla="*/ 380 h 418"/>
                <a:gd name="T54" fmla="*/ 166 w 233"/>
                <a:gd name="T55" fmla="*/ 362 h 418"/>
                <a:gd name="T56" fmla="*/ 195 w 233"/>
                <a:gd name="T57" fmla="*/ 326 h 418"/>
                <a:gd name="T58" fmla="*/ 195 w 233"/>
                <a:gd name="T59" fmla="*/ 307 h 418"/>
                <a:gd name="T60" fmla="*/ 214 w 233"/>
                <a:gd name="T61" fmla="*/ 307 h 418"/>
                <a:gd name="T62" fmla="*/ 224 w 233"/>
                <a:gd name="T63" fmla="*/ 297 h 418"/>
                <a:gd name="T64" fmla="*/ 233 w 233"/>
                <a:gd name="T65" fmla="*/ 297 h 418"/>
                <a:gd name="T66" fmla="*/ 233 w 233"/>
                <a:gd name="T67" fmla="*/ 259 h 418"/>
                <a:gd name="T68" fmla="*/ 204 w 233"/>
                <a:gd name="T69" fmla="*/ 0 h 418"/>
                <a:gd name="T70" fmla="*/ 59 w 233"/>
                <a:gd name="T71" fmla="*/ 18 h 418"/>
                <a:gd name="T72" fmla="*/ 48 w 233"/>
                <a:gd name="T73" fmla="*/ 18 h 418"/>
                <a:gd name="T74" fmla="*/ 40 w 233"/>
                <a:gd name="T75" fmla="*/ 29 h 418"/>
                <a:gd name="T76" fmla="*/ 11 w 233"/>
                <a:gd name="T77" fmla="*/ 29 h 4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3"/>
                <a:gd name="T118" fmla="*/ 0 h 418"/>
                <a:gd name="T119" fmla="*/ 233 w 233"/>
                <a:gd name="T120" fmla="*/ 418 h 41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3" h="418">
                  <a:moveTo>
                    <a:pt x="11" y="29"/>
                  </a:moveTo>
                  <a:lnTo>
                    <a:pt x="30" y="259"/>
                  </a:lnTo>
                  <a:lnTo>
                    <a:pt x="30" y="269"/>
                  </a:lnTo>
                  <a:lnTo>
                    <a:pt x="19" y="288"/>
                  </a:lnTo>
                  <a:lnTo>
                    <a:pt x="30" y="297"/>
                  </a:lnTo>
                  <a:lnTo>
                    <a:pt x="40" y="326"/>
                  </a:lnTo>
                  <a:lnTo>
                    <a:pt x="30" y="344"/>
                  </a:lnTo>
                  <a:lnTo>
                    <a:pt x="19" y="353"/>
                  </a:lnTo>
                  <a:lnTo>
                    <a:pt x="19" y="362"/>
                  </a:lnTo>
                  <a:lnTo>
                    <a:pt x="11" y="372"/>
                  </a:lnTo>
                  <a:lnTo>
                    <a:pt x="11" y="391"/>
                  </a:lnTo>
                  <a:lnTo>
                    <a:pt x="0" y="409"/>
                  </a:lnTo>
                  <a:lnTo>
                    <a:pt x="0" y="418"/>
                  </a:lnTo>
                  <a:lnTo>
                    <a:pt x="11" y="418"/>
                  </a:lnTo>
                  <a:lnTo>
                    <a:pt x="11" y="409"/>
                  </a:lnTo>
                  <a:lnTo>
                    <a:pt x="30" y="409"/>
                  </a:lnTo>
                  <a:lnTo>
                    <a:pt x="48" y="399"/>
                  </a:lnTo>
                  <a:lnTo>
                    <a:pt x="69" y="409"/>
                  </a:lnTo>
                  <a:lnTo>
                    <a:pt x="77" y="409"/>
                  </a:lnTo>
                  <a:lnTo>
                    <a:pt x="77" y="399"/>
                  </a:lnTo>
                  <a:lnTo>
                    <a:pt x="98" y="391"/>
                  </a:lnTo>
                  <a:lnTo>
                    <a:pt x="98" y="399"/>
                  </a:lnTo>
                  <a:lnTo>
                    <a:pt x="117" y="399"/>
                  </a:lnTo>
                  <a:lnTo>
                    <a:pt x="117" y="380"/>
                  </a:lnTo>
                  <a:lnTo>
                    <a:pt x="127" y="372"/>
                  </a:lnTo>
                  <a:lnTo>
                    <a:pt x="137" y="380"/>
                  </a:lnTo>
                  <a:lnTo>
                    <a:pt x="156" y="380"/>
                  </a:lnTo>
                  <a:lnTo>
                    <a:pt x="166" y="362"/>
                  </a:lnTo>
                  <a:lnTo>
                    <a:pt x="195" y="326"/>
                  </a:lnTo>
                  <a:lnTo>
                    <a:pt x="195" y="307"/>
                  </a:lnTo>
                  <a:lnTo>
                    <a:pt x="214" y="307"/>
                  </a:lnTo>
                  <a:lnTo>
                    <a:pt x="224" y="297"/>
                  </a:lnTo>
                  <a:lnTo>
                    <a:pt x="233" y="297"/>
                  </a:lnTo>
                  <a:lnTo>
                    <a:pt x="233" y="259"/>
                  </a:lnTo>
                  <a:lnTo>
                    <a:pt x="204" y="0"/>
                  </a:lnTo>
                  <a:lnTo>
                    <a:pt x="59" y="18"/>
                  </a:lnTo>
                  <a:lnTo>
                    <a:pt x="48" y="18"/>
                  </a:lnTo>
                  <a:lnTo>
                    <a:pt x="40" y="29"/>
                  </a:lnTo>
                  <a:lnTo>
                    <a:pt x="11" y="2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0" name="Freeform 35"/>
            <p:cNvSpPr>
              <a:spLocks/>
            </p:cNvSpPr>
            <p:nvPr/>
          </p:nvSpPr>
          <p:spPr bwMode="auto">
            <a:xfrm>
              <a:off x="3604" y="2245"/>
              <a:ext cx="684" cy="362"/>
            </a:xfrm>
            <a:custGeom>
              <a:avLst/>
              <a:gdLst>
                <a:gd name="T0" fmla="*/ 108 w 564"/>
                <a:gd name="T1" fmla="*/ 288 h 297"/>
                <a:gd name="T2" fmla="*/ 127 w 564"/>
                <a:gd name="T3" fmla="*/ 270 h 297"/>
                <a:gd name="T4" fmla="*/ 456 w 564"/>
                <a:gd name="T5" fmla="*/ 232 h 297"/>
                <a:gd name="T6" fmla="*/ 485 w 564"/>
                <a:gd name="T7" fmla="*/ 213 h 297"/>
                <a:gd name="T8" fmla="*/ 504 w 564"/>
                <a:gd name="T9" fmla="*/ 194 h 297"/>
                <a:gd name="T10" fmla="*/ 515 w 564"/>
                <a:gd name="T11" fmla="*/ 176 h 297"/>
                <a:gd name="T12" fmla="*/ 564 w 564"/>
                <a:gd name="T13" fmla="*/ 140 h 297"/>
                <a:gd name="T14" fmla="*/ 554 w 564"/>
                <a:gd name="T15" fmla="*/ 130 h 297"/>
                <a:gd name="T16" fmla="*/ 535 w 564"/>
                <a:gd name="T17" fmla="*/ 121 h 297"/>
                <a:gd name="T18" fmla="*/ 504 w 564"/>
                <a:gd name="T19" fmla="*/ 83 h 297"/>
                <a:gd name="T20" fmla="*/ 496 w 564"/>
                <a:gd name="T21" fmla="*/ 36 h 297"/>
                <a:gd name="T22" fmla="*/ 475 w 564"/>
                <a:gd name="T23" fmla="*/ 27 h 297"/>
                <a:gd name="T24" fmla="*/ 467 w 564"/>
                <a:gd name="T25" fmla="*/ 27 h 297"/>
                <a:gd name="T26" fmla="*/ 456 w 564"/>
                <a:gd name="T27" fmla="*/ 36 h 297"/>
                <a:gd name="T28" fmla="*/ 427 w 564"/>
                <a:gd name="T29" fmla="*/ 27 h 297"/>
                <a:gd name="T30" fmla="*/ 409 w 564"/>
                <a:gd name="T31" fmla="*/ 27 h 297"/>
                <a:gd name="T32" fmla="*/ 369 w 564"/>
                <a:gd name="T33" fmla="*/ 8 h 297"/>
                <a:gd name="T34" fmla="*/ 330 w 564"/>
                <a:gd name="T35" fmla="*/ 0 h 297"/>
                <a:gd name="T36" fmla="*/ 321 w 564"/>
                <a:gd name="T37" fmla="*/ 36 h 297"/>
                <a:gd name="T38" fmla="*/ 291 w 564"/>
                <a:gd name="T39" fmla="*/ 46 h 297"/>
                <a:gd name="T40" fmla="*/ 262 w 564"/>
                <a:gd name="T41" fmla="*/ 102 h 297"/>
                <a:gd name="T42" fmla="*/ 233 w 564"/>
                <a:gd name="T43" fmla="*/ 121 h 297"/>
                <a:gd name="T44" fmla="*/ 214 w 564"/>
                <a:gd name="T45" fmla="*/ 121 h 297"/>
                <a:gd name="T46" fmla="*/ 195 w 564"/>
                <a:gd name="T47" fmla="*/ 140 h 297"/>
                <a:gd name="T48" fmla="*/ 174 w 564"/>
                <a:gd name="T49" fmla="*/ 140 h 297"/>
                <a:gd name="T50" fmla="*/ 166 w 564"/>
                <a:gd name="T51" fmla="*/ 148 h 297"/>
                <a:gd name="T52" fmla="*/ 127 w 564"/>
                <a:gd name="T53" fmla="*/ 148 h 297"/>
                <a:gd name="T54" fmla="*/ 108 w 564"/>
                <a:gd name="T55" fmla="*/ 157 h 297"/>
                <a:gd name="T56" fmla="*/ 97 w 564"/>
                <a:gd name="T57" fmla="*/ 186 h 297"/>
                <a:gd name="T58" fmla="*/ 68 w 564"/>
                <a:gd name="T59" fmla="*/ 194 h 297"/>
                <a:gd name="T60" fmla="*/ 79 w 564"/>
                <a:gd name="T61" fmla="*/ 232 h 297"/>
                <a:gd name="T62" fmla="*/ 48 w 564"/>
                <a:gd name="T63" fmla="*/ 223 h 297"/>
                <a:gd name="T64" fmla="*/ 19 w 564"/>
                <a:gd name="T65" fmla="*/ 242 h 297"/>
                <a:gd name="T66" fmla="*/ 29 w 564"/>
                <a:gd name="T67" fmla="*/ 261 h 297"/>
                <a:gd name="T68" fmla="*/ 19 w 564"/>
                <a:gd name="T69" fmla="*/ 288 h 297"/>
                <a:gd name="T70" fmla="*/ 0 w 564"/>
                <a:gd name="T71" fmla="*/ 297 h 2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4"/>
                <a:gd name="T109" fmla="*/ 0 h 297"/>
                <a:gd name="T110" fmla="*/ 564 w 564"/>
                <a:gd name="T111" fmla="*/ 297 h 2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4" h="297">
                  <a:moveTo>
                    <a:pt x="0" y="297"/>
                  </a:moveTo>
                  <a:lnTo>
                    <a:pt x="108" y="288"/>
                  </a:lnTo>
                  <a:lnTo>
                    <a:pt x="108" y="270"/>
                  </a:lnTo>
                  <a:lnTo>
                    <a:pt x="127" y="270"/>
                  </a:lnTo>
                  <a:lnTo>
                    <a:pt x="446" y="242"/>
                  </a:lnTo>
                  <a:lnTo>
                    <a:pt x="456" y="232"/>
                  </a:lnTo>
                  <a:lnTo>
                    <a:pt x="485" y="223"/>
                  </a:lnTo>
                  <a:lnTo>
                    <a:pt x="485" y="213"/>
                  </a:lnTo>
                  <a:lnTo>
                    <a:pt x="504" y="205"/>
                  </a:lnTo>
                  <a:lnTo>
                    <a:pt x="504" y="194"/>
                  </a:lnTo>
                  <a:lnTo>
                    <a:pt x="515" y="186"/>
                  </a:lnTo>
                  <a:lnTo>
                    <a:pt x="515" y="176"/>
                  </a:lnTo>
                  <a:lnTo>
                    <a:pt x="525" y="167"/>
                  </a:lnTo>
                  <a:lnTo>
                    <a:pt x="564" y="140"/>
                  </a:lnTo>
                  <a:lnTo>
                    <a:pt x="564" y="130"/>
                  </a:lnTo>
                  <a:lnTo>
                    <a:pt x="554" y="130"/>
                  </a:lnTo>
                  <a:lnTo>
                    <a:pt x="554" y="121"/>
                  </a:lnTo>
                  <a:lnTo>
                    <a:pt x="535" y="121"/>
                  </a:lnTo>
                  <a:lnTo>
                    <a:pt x="525" y="102"/>
                  </a:lnTo>
                  <a:lnTo>
                    <a:pt x="504" y="83"/>
                  </a:lnTo>
                  <a:lnTo>
                    <a:pt x="504" y="46"/>
                  </a:lnTo>
                  <a:lnTo>
                    <a:pt x="496" y="36"/>
                  </a:lnTo>
                  <a:lnTo>
                    <a:pt x="485" y="36"/>
                  </a:lnTo>
                  <a:lnTo>
                    <a:pt x="475" y="27"/>
                  </a:lnTo>
                  <a:lnTo>
                    <a:pt x="475" y="17"/>
                  </a:lnTo>
                  <a:lnTo>
                    <a:pt x="467" y="27"/>
                  </a:lnTo>
                  <a:lnTo>
                    <a:pt x="456" y="27"/>
                  </a:lnTo>
                  <a:lnTo>
                    <a:pt x="456" y="36"/>
                  </a:lnTo>
                  <a:lnTo>
                    <a:pt x="446" y="36"/>
                  </a:lnTo>
                  <a:lnTo>
                    <a:pt x="427" y="27"/>
                  </a:lnTo>
                  <a:lnTo>
                    <a:pt x="417" y="36"/>
                  </a:lnTo>
                  <a:lnTo>
                    <a:pt x="409" y="27"/>
                  </a:lnTo>
                  <a:lnTo>
                    <a:pt x="380" y="27"/>
                  </a:lnTo>
                  <a:lnTo>
                    <a:pt x="369" y="8"/>
                  </a:lnTo>
                  <a:lnTo>
                    <a:pt x="359" y="0"/>
                  </a:lnTo>
                  <a:lnTo>
                    <a:pt x="330" y="0"/>
                  </a:lnTo>
                  <a:lnTo>
                    <a:pt x="330" y="36"/>
                  </a:lnTo>
                  <a:lnTo>
                    <a:pt x="321" y="36"/>
                  </a:lnTo>
                  <a:lnTo>
                    <a:pt x="311" y="46"/>
                  </a:lnTo>
                  <a:lnTo>
                    <a:pt x="291" y="46"/>
                  </a:lnTo>
                  <a:lnTo>
                    <a:pt x="291" y="65"/>
                  </a:lnTo>
                  <a:lnTo>
                    <a:pt x="262" y="102"/>
                  </a:lnTo>
                  <a:lnTo>
                    <a:pt x="253" y="121"/>
                  </a:lnTo>
                  <a:lnTo>
                    <a:pt x="233" y="121"/>
                  </a:lnTo>
                  <a:lnTo>
                    <a:pt x="224" y="111"/>
                  </a:lnTo>
                  <a:lnTo>
                    <a:pt x="214" y="121"/>
                  </a:lnTo>
                  <a:lnTo>
                    <a:pt x="214" y="140"/>
                  </a:lnTo>
                  <a:lnTo>
                    <a:pt x="195" y="140"/>
                  </a:lnTo>
                  <a:lnTo>
                    <a:pt x="195" y="130"/>
                  </a:lnTo>
                  <a:lnTo>
                    <a:pt x="174" y="140"/>
                  </a:lnTo>
                  <a:lnTo>
                    <a:pt x="174" y="148"/>
                  </a:lnTo>
                  <a:lnTo>
                    <a:pt x="166" y="148"/>
                  </a:lnTo>
                  <a:lnTo>
                    <a:pt x="145" y="140"/>
                  </a:lnTo>
                  <a:lnTo>
                    <a:pt x="127" y="148"/>
                  </a:lnTo>
                  <a:lnTo>
                    <a:pt x="108" y="148"/>
                  </a:lnTo>
                  <a:lnTo>
                    <a:pt x="108" y="157"/>
                  </a:lnTo>
                  <a:lnTo>
                    <a:pt x="97" y="157"/>
                  </a:lnTo>
                  <a:lnTo>
                    <a:pt x="97" y="186"/>
                  </a:lnTo>
                  <a:lnTo>
                    <a:pt x="79" y="194"/>
                  </a:lnTo>
                  <a:lnTo>
                    <a:pt x="68" y="194"/>
                  </a:lnTo>
                  <a:lnTo>
                    <a:pt x="68" y="213"/>
                  </a:lnTo>
                  <a:lnTo>
                    <a:pt x="79" y="232"/>
                  </a:lnTo>
                  <a:lnTo>
                    <a:pt x="58" y="232"/>
                  </a:lnTo>
                  <a:lnTo>
                    <a:pt x="48" y="223"/>
                  </a:lnTo>
                  <a:lnTo>
                    <a:pt x="19" y="223"/>
                  </a:lnTo>
                  <a:lnTo>
                    <a:pt x="19" y="242"/>
                  </a:lnTo>
                  <a:lnTo>
                    <a:pt x="29" y="251"/>
                  </a:lnTo>
                  <a:lnTo>
                    <a:pt x="29" y="261"/>
                  </a:lnTo>
                  <a:lnTo>
                    <a:pt x="19" y="278"/>
                  </a:lnTo>
                  <a:lnTo>
                    <a:pt x="19" y="288"/>
                  </a:lnTo>
                  <a:lnTo>
                    <a:pt x="0" y="288"/>
                  </a:lnTo>
                  <a:lnTo>
                    <a:pt x="0" y="297"/>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1" name="Freeform 36"/>
            <p:cNvSpPr>
              <a:spLocks/>
            </p:cNvSpPr>
            <p:nvPr/>
          </p:nvSpPr>
          <p:spPr bwMode="auto">
            <a:xfrm>
              <a:off x="3545" y="2516"/>
              <a:ext cx="766" cy="274"/>
            </a:xfrm>
            <a:custGeom>
              <a:avLst/>
              <a:gdLst>
                <a:gd name="T0" fmla="*/ 631 w 631"/>
                <a:gd name="T1" fmla="*/ 0 h 225"/>
                <a:gd name="T2" fmla="*/ 494 w 631"/>
                <a:gd name="T3" fmla="*/ 19 h 225"/>
                <a:gd name="T4" fmla="*/ 175 w 631"/>
                <a:gd name="T5" fmla="*/ 48 h 225"/>
                <a:gd name="T6" fmla="*/ 156 w 631"/>
                <a:gd name="T7" fmla="*/ 48 h 225"/>
                <a:gd name="T8" fmla="*/ 156 w 631"/>
                <a:gd name="T9" fmla="*/ 66 h 225"/>
                <a:gd name="T10" fmla="*/ 48 w 631"/>
                <a:gd name="T11" fmla="*/ 75 h 225"/>
                <a:gd name="T12" fmla="*/ 40 w 631"/>
                <a:gd name="T13" fmla="*/ 85 h 225"/>
                <a:gd name="T14" fmla="*/ 40 w 631"/>
                <a:gd name="T15" fmla="*/ 121 h 225"/>
                <a:gd name="T16" fmla="*/ 29 w 631"/>
                <a:gd name="T17" fmla="*/ 131 h 225"/>
                <a:gd name="T18" fmla="*/ 40 w 631"/>
                <a:gd name="T19" fmla="*/ 131 h 225"/>
                <a:gd name="T20" fmla="*/ 19 w 631"/>
                <a:gd name="T21" fmla="*/ 150 h 225"/>
                <a:gd name="T22" fmla="*/ 19 w 631"/>
                <a:gd name="T23" fmla="*/ 177 h 225"/>
                <a:gd name="T24" fmla="*/ 9 w 631"/>
                <a:gd name="T25" fmla="*/ 188 h 225"/>
                <a:gd name="T26" fmla="*/ 9 w 631"/>
                <a:gd name="T27" fmla="*/ 215 h 225"/>
                <a:gd name="T28" fmla="*/ 0 w 631"/>
                <a:gd name="T29" fmla="*/ 225 h 225"/>
                <a:gd name="T30" fmla="*/ 156 w 631"/>
                <a:gd name="T31" fmla="*/ 215 h 225"/>
                <a:gd name="T32" fmla="*/ 359 w 631"/>
                <a:gd name="T33" fmla="*/ 196 h 225"/>
                <a:gd name="T34" fmla="*/ 436 w 631"/>
                <a:gd name="T35" fmla="*/ 188 h 225"/>
                <a:gd name="T36" fmla="*/ 446 w 631"/>
                <a:gd name="T37" fmla="*/ 169 h 225"/>
                <a:gd name="T38" fmla="*/ 457 w 631"/>
                <a:gd name="T39" fmla="*/ 159 h 225"/>
                <a:gd name="T40" fmla="*/ 457 w 631"/>
                <a:gd name="T41" fmla="*/ 150 h 225"/>
                <a:gd name="T42" fmla="*/ 465 w 631"/>
                <a:gd name="T43" fmla="*/ 140 h 225"/>
                <a:gd name="T44" fmla="*/ 465 w 631"/>
                <a:gd name="T45" fmla="*/ 131 h 225"/>
                <a:gd name="T46" fmla="*/ 486 w 631"/>
                <a:gd name="T47" fmla="*/ 131 h 225"/>
                <a:gd name="T48" fmla="*/ 504 w 631"/>
                <a:gd name="T49" fmla="*/ 121 h 225"/>
                <a:gd name="T50" fmla="*/ 554 w 631"/>
                <a:gd name="T51" fmla="*/ 75 h 225"/>
                <a:gd name="T52" fmla="*/ 554 w 631"/>
                <a:gd name="T53" fmla="*/ 66 h 225"/>
                <a:gd name="T54" fmla="*/ 563 w 631"/>
                <a:gd name="T55" fmla="*/ 66 h 225"/>
                <a:gd name="T56" fmla="*/ 563 w 631"/>
                <a:gd name="T57" fmla="*/ 75 h 225"/>
                <a:gd name="T58" fmla="*/ 583 w 631"/>
                <a:gd name="T59" fmla="*/ 56 h 225"/>
                <a:gd name="T60" fmla="*/ 602 w 631"/>
                <a:gd name="T61" fmla="*/ 56 h 225"/>
                <a:gd name="T62" fmla="*/ 612 w 631"/>
                <a:gd name="T63" fmla="*/ 29 h 225"/>
                <a:gd name="T64" fmla="*/ 621 w 631"/>
                <a:gd name="T65" fmla="*/ 29 h 225"/>
                <a:gd name="T66" fmla="*/ 621 w 631"/>
                <a:gd name="T67" fmla="*/ 19 h 225"/>
                <a:gd name="T68" fmla="*/ 631 w 631"/>
                <a:gd name="T69" fmla="*/ 10 h 225"/>
                <a:gd name="T70" fmla="*/ 621 w 631"/>
                <a:gd name="T71" fmla="*/ 10 h 225"/>
                <a:gd name="T72" fmla="*/ 631 w 631"/>
                <a:gd name="T73" fmla="*/ 0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1"/>
                <a:gd name="T112" fmla="*/ 0 h 225"/>
                <a:gd name="T113" fmla="*/ 631 w 631"/>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1" h="225">
                  <a:moveTo>
                    <a:pt x="631" y="0"/>
                  </a:moveTo>
                  <a:lnTo>
                    <a:pt x="494" y="19"/>
                  </a:lnTo>
                  <a:lnTo>
                    <a:pt x="175" y="48"/>
                  </a:lnTo>
                  <a:lnTo>
                    <a:pt x="156" y="48"/>
                  </a:lnTo>
                  <a:lnTo>
                    <a:pt x="156" y="66"/>
                  </a:lnTo>
                  <a:lnTo>
                    <a:pt x="48" y="75"/>
                  </a:lnTo>
                  <a:lnTo>
                    <a:pt x="40" y="85"/>
                  </a:lnTo>
                  <a:lnTo>
                    <a:pt x="40" y="121"/>
                  </a:lnTo>
                  <a:lnTo>
                    <a:pt x="29" y="131"/>
                  </a:lnTo>
                  <a:lnTo>
                    <a:pt x="40" y="131"/>
                  </a:lnTo>
                  <a:lnTo>
                    <a:pt x="19" y="150"/>
                  </a:lnTo>
                  <a:lnTo>
                    <a:pt x="19" y="177"/>
                  </a:lnTo>
                  <a:lnTo>
                    <a:pt x="9" y="188"/>
                  </a:lnTo>
                  <a:lnTo>
                    <a:pt x="9" y="215"/>
                  </a:lnTo>
                  <a:lnTo>
                    <a:pt x="0" y="225"/>
                  </a:lnTo>
                  <a:lnTo>
                    <a:pt x="156" y="215"/>
                  </a:lnTo>
                  <a:lnTo>
                    <a:pt x="359" y="196"/>
                  </a:lnTo>
                  <a:lnTo>
                    <a:pt x="436" y="188"/>
                  </a:lnTo>
                  <a:lnTo>
                    <a:pt x="446" y="169"/>
                  </a:lnTo>
                  <a:lnTo>
                    <a:pt x="457" y="159"/>
                  </a:lnTo>
                  <a:lnTo>
                    <a:pt x="457" y="150"/>
                  </a:lnTo>
                  <a:lnTo>
                    <a:pt x="465" y="140"/>
                  </a:lnTo>
                  <a:lnTo>
                    <a:pt x="465" y="131"/>
                  </a:lnTo>
                  <a:lnTo>
                    <a:pt x="486" y="131"/>
                  </a:lnTo>
                  <a:lnTo>
                    <a:pt x="504" y="121"/>
                  </a:lnTo>
                  <a:lnTo>
                    <a:pt x="554" y="75"/>
                  </a:lnTo>
                  <a:lnTo>
                    <a:pt x="554" y="66"/>
                  </a:lnTo>
                  <a:lnTo>
                    <a:pt x="563" y="66"/>
                  </a:lnTo>
                  <a:lnTo>
                    <a:pt x="563" y="75"/>
                  </a:lnTo>
                  <a:lnTo>
                    <a:pt x="583" y="56"/>
                  </a:lnTo>
                  <a:lnTo>
                    <a:pt x="602" y="56"/>
                  </a:lnTo>
                  <a:lnTo>
                    <a:pt x="612" y="29"/>
                  </a:lnTo>
                  <a:lnTo>
                    <a:pt x="621" y="29"/>
                  </a:lnTo>
                  <a:lnTo>
                    <a:pt x="621" y="19"/>
                  </a:lnTo>
                  <a:lnTo>
                    <a:pt x="631" y="10"/>
                  </a:lnTo>
                  <a:lnTo>
                    <a:pt x="621" y="10"/>
                  </a:lnTo>
                  <a:lnTo>
                    <a:pt x="631"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2" name="Freeform 37"/>
            <p:cNvSpPr>
              <a:spLocks/>
            </p:cNvSpPr>
            <p:nvPr/>
          </p:nvSpPr>
          <p:spPr bwMode="auto">
            <a:xfrm>
              <a:off x="3437" y="2778"/>
              <a:ext cx="330" cy="591"/>
            </a:xfrm>
            <a:custGeom>
              <a:avLst/>
              <a:gdLst>
                <a:gd name="T0" fmla="*/ 243 w 272"/>
                <a:gd name="T1" fmla="*/ 0 h 485"/>
                <a:gd name="T2" fmla="*/ 88 w 272"/>
                <a:gd name="T3" fmla="*/ 10 h 485"/>
                <a:gd name="T4" fmla="*/ 88 w 272"/>
                <a:gd name="T5" fmla="*/ 19 h 485"/>
                <a:gd name="T6" fmla="*/ 69 w 272"/>
                <a:gd name="T7" fmla="*/ 29 h 485"/>
                <a:gd name="T8" fmla="*/ 69 w 272"/>
                <a:gd name="T9" fmla="*/ 65 h 485"/>
                <a:gd name="T10" fmla="*/ 40 w 272"/>
                <a:gd name="T11" fmla="*/ 92 h 485"/>
                <a:gd name="T12" fmla="*/ 40 w 272"/>
                <a:gd name="T13" fmla="*/ 111 h 485"/>
                <a:gd name="T14" fmla="*/ 29 w 272"/>
                <a:gd name="T15" fmla="*/ 119 h 485"/>
                <a:gd name="T16" fmla="*/ 29 w 272"/>
                <a:gd name="T17" fmla="*/ 130 h 485"/>
                <a:gd name="T18" fmla="*/ 21 w 272"/>
                <a:gd name="T19" fmla="*/ 138 h 485"/>
                <a:gd name="T20" fmla="*/ 21 w 272"/>
                <a:gd name="T21" fmla="*/ 176 h 485"/>
                <a:gd name="T22" fmla="*/ 29 w 272"/>
                <a:gd name="T23" fmla="*/ 176 h 485"/>
                <a:gd name="T24" fmla="*/ 29 w 272"/>
                <a:gd name="T25" fmla="*/ 195 h 485"/>
                <a:gd name="T26" fmla="*/ 21 w 272"/>
                <a:gd name="T27" fmla="*/ 205 h 485"/>
                <a:gd name="T28" fmla="*/ 21 w 272"/>
                <a:gd name="T29" fmla="*/ 222 h 485"/>
                <a:gd name="T30" fmla="*/ 40 w 272"/>
                <a:gd name="T31" fmla="*/ 259 h 485"/>
                <a:gd name="T32" fmla="*/ 40 w 272"/>
                <a:gd name="T33" fmla="*/ 270 h 485"/>
                <a:gd name="T34" fmla="*/ 50 w 272"/>
                <a:gd name="T35" fmla="*/ 278 h 485"/>
                <a:gd name="T36" fmla="*/ 50 w 272"/>
                <a:gd name="T37" fmla="*/ 288 h 485"/>
                <a:gd name="T38" fmla="*/ 40 w 272"/>
                <a:gd name="T39" fmla="*/ 288 h 485"/>
                <a:gd name="T40" fmla="*/ 29 w 272"/>
                <a:gd name="T41" fmla="*/ 297 h 485"/>
                <a:gd name="T42" fmla="*/ 29 w 272"/>
                <a:gd name="T43" fmla="*/ 316 h 485"/>
                <a:gd name="T44" fmla="*/ 11 w 272"/>
                <a:gd name="T45" fmla="*/ 345 h 485"/>
                <a:gd name="T46" fmla="*/ 0 w 272"/>
                <a:gd name="T47" fmla="*/ 381 h 485"/>
                <a:gd name="T48" fmla="*/ 0 w 272"/>
                <a:gd name="T49" fmla="*/ 418 h 485"/>
                <a:gd name="T50" fmla="*/ 146 w 272"/>
                <a:gd name="T51" fmla="*/ 410 h 485"/>
                <a:gd name="T52" fmla="*/ 156 w 272"/>
                <a:gd name="T53" fmla="*/ 410 h 485"/>
                <a:gd name="T54" fmla="*/ 146 w 272"/>
                <a:gd name="T55" fmla="*/ 428 h 485"/>
                <a:gd name="T56" fmla="*/ 146 w 272"/>
                <a:gd name="T57" fmla="*/ 447 h 485"/>
                <a:gd name="T58" fmla="*/ 166 w 272"/>
                <a:gd name="T59" fmla="*/ 466 h 485"/>
                <a:gd name="T60" fmla="*/ 166 w 272"/>
                <a:gd name="T61" fmla="*/ 485 h 485"/>
                <a:gd name="T62" fmla="*/ 176 w 272"/>
                <a:gd name="T63" fmla="*/ 485 h 485"/>
                <a:gd name="T64" fmla="*/ 234 w 272"/>
                <a:gd name="T65" fmla="*/ 456 h 485"/>
                <a:gd name="T66" fmla="*/ 243 w 272"/>
                <a:gd name="T67" fmla="*/ 466 h 485"/>
                <a:gd name="T68" fmla="*/ 253 w 272"/>
                <a:gd name="T69" fmla="*/ 456 h 485"/>
                <a:gd name="T70" fmla="*/ 253 w 272"/>
                <a:gd name="T71" fmla="*/ 466 h 485"/>
                <a:gd name="T72" fmla="*/ 272 w 272"/>
                <a:gd name="T73" fmla="*/ 466 h 485"/>
                <a:gd name="T74" fmla="*/ 253 w 272"/>
                <a:gd name="T75" fmla="*/ 316 h 485"/>
                <a:gd name="T76" fmla="*/ 253 w 272"/>
                <a:gd name="T77" fmla="*/ 10 h 485"/>
                <a:gd name="T78" fmla="*/ 243 w 272"/>
                <a:gd name="T79" fmla="*/ 0 h 4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2"/>
                <a:gd name="T121" fmla="*/ 0 h 485"/>
                <a:gd name="T122" fmla="*/ 272 w 272"/>
                <a:gd name="T123" fmla="*/ 485 h 4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2" h="485">
                  <a:moveTo>
                    <a:pt x="243" y="0"/>
                  </a:moveTo>
                  <a:lnTo>
                    <a:pt x="88" y="10"/>
                  </a:lnTo>
                  <a:lnTo>
                    <a:pt x="88" y="19"/>
                  </a:lnTo>
                  <a:lnTo>
                    <a:pt x="69" y="29"/>
                  </a:lnTo>
                  <a:lnTo>
                    <a:pt x="69" y="65"/>
                  </a:lnTo>
                  <a:lnTo>
                    <a:pt x="40" y="92"/>
                  </a:lnTo>
                  <a:lnTo>
                    <a:pt x="40" y="111"/>
                  </a:lnTo>
                  <a:lnTo>
                    <a:pt x="29" y="119"/>
                  </a:lnTo>
                  <a:lnTo>
                    <a:pt x="29" y="130"/>
                  </a:lnTo>
                  <a:lnTo>
                    <a:pt x="21" y="138"/>
                  </a:lnTo>
                  <a:lnTo>
                    <a:pt x="21" y="176"/>
                  </a:lnTo>
                  <a:lnTo>
                    <a:pt x="29" y="176"/>
                  </a:lnTo>
                  <a:lnTo>
                    <a:pt x="29" y="195"/>
                  </a:lnTo>
                  <a:lnTo>
                    <a:pt x="21" y="205"/>
                  </a:lnTo>
                  <a:lnTo>
                    <a:pt x="21" y="222"/>
                  </a:lnTo>
                  <a:lnTo>
                    <a:pt x="40" y="259"/>
                  </a:lnTo>
                  <a:lnTo>
                    <a:pt x="40" y="270"/>
                  </a:lnTo>
                  <a:lnTo>
                    <a:pt x="50" y="278"/>
                  </a:lnTo>
                  <a:lnTo>
                    <a:pt x="50" y="288"/>
                  </a:lnTo>
                  <a:lnTo>
                    <a:pt x="40" y="288"/>
                  </a:lnTo>
                  <a:lnTo>
                    <a:pt x="29" y="297"/>
                  </a:lnTo>
                  <a:lnTo>
                    <a:pt x="29" y="316"/>
                  </a:lnTo>
                  <a:lnTo>
                    <a:pt x="11" y="345"/>
                  </a:lnTo>
                  <a:lnTo>
                    <a:pt x="0" y="381"/>
                  </a:lnTo>
                  <a:lnTo>
                    <a:pt x="0" y="418"/>
                  </a:lnTo>
                  <a:lnTo>
                    <a:pt x="146" y="410"/>
                  </a:lnTo>
                  <a:lnTo>
                    <a:pt x="156" y="410"/>
                  </a:lnTo>
                  <a:lnTo>
                    <a:pt x="146" y="428"/>
                  </a:lnTo>
                  <a:lnTo>
                    <a:pt x="146" y="447"/>
                  </a:lnTo>
                  <a:lnTo>
                    <a:pt x="166" y="466"/>
                  </a:lnTo>
                  <a:lnTo>
                    <a:pt x="166" y="485"/>
                  </a:lnTo>
                  <a:lnTo>
                    <a:pt x="176" y="485"/>
                  </a:lnTo>
                  <a:lnTo>
                    <a:pt x="234" y="456"/>
                  </a:lnTo>
                  <a:lnTo>
                    <a:pt x="243" y="466"/>
                  </a:lnTo>
                  <a:lnTo>
                    <a:pt x="253" y="456"/>
                  </a:lnTo>
                  <a:lnTo>
                    <a:pt x="253" y="466"/>
                  </a:lnTo>
                  <a:lnTo>
                    <a:pt x="272" y="466"/>
                  </a:lnTo>
                  <a:lnTo>
                    <a:pt x="253" y="316"/>
                  </a:lnTo>
                  <a:lnTo>
                    <a:pt x="253" y="10"/>
                  </a:lnTo>
                  <a:lnTo>
                    <a:pt x="243"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3" name="Freeform 38"/>
            <p:cNvSpPr>
              <a:spLocks/>
            </p:cNvSpPr>
            <p:nvPr/>
          </p:nvSpPr>
          <p:spPr bwMode="auto">
            <a:xfrm>
              <a:off x="3732" y="2755"/>
              <a:ext cx="365" cy="588"/>
            </a:xfrm>
            <a:custGeom>
              <a:avLst/>
              <a:gdLst>
                <a:gd name="T0" fmla="*/ 0 w 301"/>
                <a:gd name="T1" fmla="*/ 19 h 483"/>
                <a:gd name="T2" fmla="*/ 10 w 301"/>
                <a:gd name="T3" fmla="*/ 29 h 483"/>
                <a:gd name="T4" fmla="*/ 10 w 301"/>
                <a:gd name="T5" fmla="*/ 335 h 483"/>
                <a:gd name="T6" fmla="*/ 31 w 301"/>
                <a:gd name="T7" fmla="*/ 483 h 483"/>
                <a:gd name="T8" fmla="*/ 31 w 301"/>
                <a:gd name="T9" fmla="*/ 475 h 483"/>
                <a:gd name="T10" fmla="*/ 50 w 301"/>
                <a:gd name="T11" fmla="*/ 483 h 483"/>
                <a:gd name="T12" fmla="*/ 50 w 301"/>
                <a:gd name="T13" fmla="*/ 456 h 483"/>
                <a:gd name="T14" fmla="*/ 60 w 301"/>
                <a:gd name="T15" fmla="*/ 437 h 483"/>
                <a:gd name="T16" fmla="*/ 68 w 301"/>
                <a:gd name="T17" fmla="*/ 456 h 483"/>
                <a:gd name="T18" fmla="*/ 68 w 301"/>
                <a:gd name="T19" fmla="*/ 465 h 483"/>
                <a:gd name="T20" fmla="*/ 79 w 301"/>
                <a:gd name="T21" fmla="*/ 483 h 483"/>
                <a:gd name="T22" fmla="*/ 89 w 301"/>
                <a:gd name="T23" fmla="*/ 483 h 483"/>
                <a:gd name="T24" fmla="*/ 108 w 301"/>
                <a:gd name="T25" fmla="*/ 475 h 483"/>
                <a:gd name="T26" fmla="*/ 108 w 301"/>
                <a:gd name="T27" fmla="*/ 446 h 483"/>
                <a:gd name="T28" fmla="*/ 89 w 301"/>
                <a:gd name="T29" fmla="*/ 427 h 483"/>
                <a:gd name="T30" fmla="*/ 89 w 301"/>
                <a:gd name="T31" fmla="*/ 408 h 483"/>
                <a:gd name="T32" fmla="*/ 301 w 301"/>
                <a:gd name="T33" fmla="*/ 391 h 483"/>
                <a:gd name="T34" fmla="*/ 301 w 301"/>
                <a:gd name="T35" fmla="*/ 381 h 483"/>
                <a:gd name="T36" fmla="*/ 292 w 301"/>
                <a:gd name="T37" fmla="*/ 362 h 483"/>
                <a:gd name="T38" fmla="*/ 292 w 301"/>
                <a:gd name="T39" fmla="*/ 343 h 483"/>
                <a:gd name="T40" fmla="*/ 282 w 301"/>
                <a:gd name="T41" fmla="*/ 316 h 483"/>
                <a:gd name="T42" fmla="*/ 282 w 301"/>
                <a:gd name="T43" fmla="*/ 278 h 483"/>
                <a:gd name="T44" fmla="*/ 292 w 301"/>
                <a:gd name="T45" fmla="*/ 270 h 483"/>
                <a:gd name="T46" fmla="*/ 292 w 301"/>
                <a:gd name="T47" fmla="*/ 260 h 483"/>
                <a:gd name="T48" fmla="*/ 282 w 301"/>
                <a:gd name="T49" fmla="*/ 251 h 483"/>
                <a:gd name="T50" fmla="*/ 292 w 301"/>
                <a:gd name="T51" fmla="*/ 241 h 483"/>
                <a:gd name="T52" fmla="*/ 282 w 301"/>
                <a:gd name="T53" fmla="*/ 241 h 483"/>
                <a:gd name="T54" fmla="*/ 272 w 301"/>
                <a:gd name="T55" fmla="*/ 232 h 483"/>
                <a:gd name="T56" fmla="*/ 272 w 301"/>
                <a:gd name="T57" fmla="*/ 214 h 483"/>
                <a:gd name="T58" fmla="*/ 263 w 301"/>
                <a:gd name="T59" fmla="*/ 203 h 483"/>
                <a:gd name="T60" fmla="*/ 205 w 301"/>
                <a:gd name="T61" fmla="*/ 0 h 483"/>
                <a:gd name="T62" fmla="*/ 0 w 301"/>
                <a:gd name="T63" fmla="*/ 19 h 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483"/>
                <a:gd name="T98" fmla="*/ 301 w 301"/>
                <a:gd name="T99" fmla="*/ 483 h 4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483">
                  <a:moveTo>
                    <a:pt x="0" y="19"/>
                  </a:moveTo>
                  <a:lnTo>
                    <a:pt x="10" y="29"/>
                  </a:lnTo>
                  <a:lnTo>
                    <a:pt x="10" y="335"/>
                  </a:lnTo>
                  <a:lnTo>
                    <a:pt x="31" y="483"/>
                  </a:lnTo>
                  <a:lnTo>
                    <a:pt x="31" y="475"/>
                  </a:lnTo>
                  <a:lnTo>
                    <a:pt x="50" y="483"/>
                  </a:lnTo>
                  <a:lnTo>
                    <a:pt x="50" y="456"/>
                  </a:lnTo>
                  <a:lnTo>
                    <a:pt x="60" y="437"/>
                  </a:lnTo>
                  <a:lnTo>
                    <a:pt x="68" y="456"/>
                  </a:lnTo>
                  <a:lnTo>
                    <a:pt x="68" y="465"/>
                  </a:lnTo>
                  <a:lnTo>
                    <a:pt x="79" y="483"/>
                  </a:lnTo>
                  <a:lnTo>
                    <a:pt x="89" y="483"/>
                  </a:lnTo>
                  <a:lnTo>
                    <a:pt x="108" y="475"/>
                  </a:lnTo>
                  <a:lnTo>
                    <a:pt x="108" y="446"/>
                  </a:lnTo>
                  <a:lnTo>
                    <a:pt x="89" y="427"/>
                  </a:lnTo>
                  <a:lnTo>
                    <a:pt x="89" y="408"/>
                  </a:lnTo>
                  <a:lnTo>
                    <a:pt x="301" y="391"/>
                  </a:lnTo>
                  <a:lnTo>
                    <a:pt x="301" y="381"/>
                  </a:lnTo>
                  <a:lnTo>
                    <a:pt x="292" y="362"/>
                  </a:lnTo>
                  <a:lnTo>
                    <a:pt x="292" y="343"/>
                  </a:lnTo>
                  <a:lnTo>
                    <a:pt x="282" y="316"/>
                  </a:lnTo>
                  <a:lnTo>
                    <a:pt x="282" y="278"/>
                  </a:lnTo>
                  <a:lnTo>
                    <a:pt x="292" y="270"/>
                  </a:lnTo>
                  <a:lnTo>
                    <a:pt x="292" y="260"/>
                  </a:lnTo>
                  <a:lnTo>
                    <a:pt x="282" y="251"/>
                  </a:lnTo>
                  <a:lnTo>
                    <a:pt x="292" y="241"/>
                  </a:lnTo>
                  <a:lnTo>
                    <a:pt x="282" y="241"/>
                  </a:lnTo>
                  <a:lnTo>
                    <a:pt x="272" y="232"/>
                  </a:lnTo>
                  <a:lnTo>
                    <a:pt x="272" y="214"/>
                  </a:lnTo>
                  <a:lnTo>
                    <a:pt x="263" y="203"/>
                  </a:lnTo>
                  <a:lnTo>
                    <a:pt x="205" y="0"/>
                  </a:lnTo>
                  <a:lnTo>
                    <a:pt x="0" y="1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4" name="Freeform 39"/>
            <p:cNvSpPr>
              <a:spLocks/>
            </p:cNvSpPr>
            <p:nvPr/>
          </p:nvSpPr>
          <p:spPr bwMode="auto">
            <a:xfrm>
              <a:off x="3969" y="1848"/>
              <a:ext cx="389" cy="453"/>
            </a:xfrm>
            <a:custGeom>
              <a:avLst/>
              <a:gdLst>
                <a:gd name="T0" fmla="*/ 0 w 321"/>
                <a:gd name="T1" fmla="*/ 66 h 372"/>
                <a:gd name="T2" fmla="*/ 29 w 321"/>
                <a:gd name="T3" fmla="*/ 324 h 372"/>
                <a:gd name="T4" fmla="*/ 58 w 321"/>
                <a:gd name="T5" fmla="*/ 324 h 372"/>
                <a:gd name="T6" fmla="*/ 68 w 321"/>
                <a:gd name="T7" fmla="*/ 334 h 372"/>
                <a:gd name="T8" fmla="*/ 77 w 321"/>
                <a:gd name="T9" fmla="*/ 353 h 372"/>
                <a:gd name="T10" fmla="*/ 108 w 321"/>
                <a:gd name="T11" fmla="*/ 353 h 372"/>
                <a:gd name="T12" fmla="*/ 116 w 321"/>
                <a:gd name="T13" fmla="*/ 362 h 372"/>
                <a:gd name="T14" fmla="*/ 126 w 321"/>
                <a:gd name="T15" fmla="*/ 353 h 372"/>
                <a:gd name="T16" fmla="*/ 145 w 321"/>
                <a:gd name="T17" fmla="*/ 362 h 372"/>
                <a:gd name="T18" fmla="*/ 155 w 321"/>
                <a:gd name="T19" fmla="*/ 362 h 372"/>
                <a:gd name="T20" fmla="*/ 155 w 321"/>
                <a:gd name="T21" fmla="*/ 353 h 372"/>
                <a:gd name="T22" fmla="*/ 166 w 321"/>
                <a:gd name="T23" fmla="*/ 353 h 372"/>
                <a:gd name="T24" fmla="*/ 174 w 321"/>
                <a:gd name="T25" fmla="*/ 343 h 372"/>
                <a:gd name="T26" fmla="*/ 174 w 321"/>
                <a:gd name="T27" fmla="*/ 353 h 372"/>
                <a:gd name="T28" fmla="*/ 184 w 321"/>
                <a:gd name="T29" fmla="*/ 362 h 372"/>
                <a:gd name="T30" fmla="*/ 195 w 321"/>
                <a:gd name="T31" fmla="*/ 362 h 372"/>
                <a:gd name="T32" fmla="*/ 203 w 321"/>
                <a:gd name="T33" fmla="*/ 372 h 372"/>
                <a:gd name="T34" fmla="*/ 214 w 321"/>
                <a:gd name="T35" fmla="*/ 372 h 372"/>
                <a:gd name="T36" fmla="*/ 224 w 321"/>
                <a:gd name="T37" fmla="*/ 362 h 372"/>
                <a:gd name="T38" fmla="*/ 224 w 321"/>
                <a:gd name="T39" fmla="*/ 334 h 372"/>
                <a:gd name="T40" fmla="*/ 234 w 321"/>
                <a:gd name="T41" fmla="*/ 307 h 372"/>
                <a:gd name="T42" fmla="*/ 243 w 321"/>
                <a:gd name="T43" fmla="*/ 307 h 372"/>
                <a:gd name="T44" fmla="*/ 243 w 321"/>
                <a:gd name="T45" fmla="*/ 316 h 372"/>
                <a:gd name="T46" fmla="*/ 253 w 321"/>
                <a:gd name="T47" fmla="*/ 307 h 372"/>
                <a:gd name="T48" fmla="*/ 253 w 321"/>
                <a:gd name="T49" fmla="*/ 297 h 372"/>
                <a:gd name="T50" fmla="*/ 263 w 321"/>
                <a:gd name="T51" fmla="*/ 278 h 372"/>
                <a:gd name="T52" fmla="*/ 263 w 321"/>
                <a:gd name="T53" fmla="*/ 269 h 372"/>
                <a:gd name="T54" fmla="*/ 272 w 321"/>
                <a:gd name="T55" fmla="*/ 259 h 372"/>
                <a:gd name="T56" fmla="*/ 282 w 321"/>
                <a:gd name="T57" fmla="*/ 269 h 372"/>
                <a:gd name="T58" fmla="*/ 292 w 321"/>
                <a:gd name="T59" fmla="*/ 259 h 372"/>
                <a:gd name="T60" fmla="*/ 301 w 321"/>
                <a:gd name="T61" fmla="*/ 240 h 372"/>
                <a:gd name="T62" fmla="*/ 311 w 321"/>
                <a:gd name="T63" fmla="*/ 240 h 372"/>
                <a:gd name="T64" fmla="*/ 311 w 321"/>
                <a:gd name="T65" fmla="*/ 194 h 372"/>
                <a:gd name="T66" fmla="*/ 321 w 321"/>
                <a:gd name="T67" fmla="*/ 169 h 372"/>
                <a:gd name="T68" fmla="*/ 311 w 321"/>
                <a:gd name="T69" fmla="*/ 158 h 372"/>
                <a:gd name="T70" fmla="*/ 321 w 321"/>
                <a:gd name="T71" fmla="*/ 150 h 372"/>
                <a:gd name="T72" fmla="*/ 311 w 321"/>
                <a:gd name="T73" fmla="*/ 140 h 372"/>
                <a:gd name="T74" fmla="*/ 321 w 321"/>
                <a:gd name="T75" fmla="*/ 131 h 372"/>
                <a:gd name="T76" fmla="*/ 301 w 321"/>
                <a:gd name="T77" fmla="*/ 0 h 372"/>
                <a:gd name="T78" fmla="*/ 243 w 321"/>
                <a:gd name="T79" fmla="*/ 29 h 372"/>
                <a:gd name="T80" fmla="*/ 243 w 321"/>
                <a:gd name="T81" fmla="*/ 37 h 372"/>
                <a:gd name="T82" fmla="*/ 214 w 321"/>
                <a:gd name="T83" fmla="*/ 66 h 372"/>
                <a:gd name="T84" fmla="*/ 184 w 321"/>
                <a:gd name="T85" fmla="*/ 66 h 372"/>
                <a:gd name="T86" fmla="*/ 166 w 321"/>
                <a:gd name="T87" fmla="*/ 83 h 372"/>
                <a:gd name="T88" fmla="*/ 166 w 321"/>
                <a:gd name="T89" fmla="*/ 75 h 372"/>
                <a:gd name="T90" fmla="*/ 137 w 321"/>
                <a:gd name="T91" fmla="*/ 75 h 372"/>
                <a:gd name="T92" fmla="*/ 145 w 321"/>
                <a:gd name="T93" fmla="*/ 66 h 372"/>
                <a:gd name="T94" fmla="*/ 126 w 321"/>
                <a:gd name="T95" fmla="*/ 66 h 372"/>
                <a:gd name="T96" fmla="*/ 108 w 321"/>
                <a:gd name="T97" fmla="*/ 56 h 372"/>
                <a:gd name="T98" fmla="*/ 97 w 321"/>
                <a:gd name="T99" fmla="*/ 56 h 372"/>
                <a:gd name="T100" fmla="*/ 0 w 321"/>
                <a:gd name="T101" fmla="*/ 66 h 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1"/>
                <a:gd name="T154" fmla="*/ 0 h 372"/>
                <a:gd name="T155" fmla="*/ 321 w 321"/>
                <a:gd name="T156" fmla="*/ 372 h 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1" h="372">
                  <a:moveTo>
                    <a:pt x="0" y="66"/>
                  </a:moveTo>
                  <a:lnTo>
                    <a:pt x="29" y="324"/>
                  </a:lnTo>
                  <a:lnTo>
                    <a:pt x="58" y="324"/>
                  </a:lnTo>
                  <a:lnTo>
                    <a:pt x="68" y="334"/>
                  </a:lnTo>
                  <a:lnTo>
                    <a:pt x="77" y="353"/>
                  </a:lnTo>
                  <a:lnTo>
                    <a:pt x="108" y="353"/>
                  </a:lnTo>
                  <a:lnTo>
                    <a:pt x="116" y="362"/>
                  </a:lnTo>
                  <a:lnTo>
                    <a:pt x="126" y="353"/>
                  </a:lnTo>
                  <a:lnTo>
                    <a:pt x="145" y="362"/>
                  </a:lnTo>
                  <a:lnTo>
                    <a:pt x="155" y="362"/>
                  </a:lnTo>
                  <a:lnTo>
                    <a:pt x="155" y="353"/>
                  </a:lnTo>
                  <a:lnTo>
                    <a:pt x="166" y="353"/>
                  </a:lnTo>
                  <a:lnTo>
                    <a:pt x="174" y="343"/>
                  </a:lnTo>
                  <a:lnTo>
                    <a:pt x="174" y="353"/>
                  </a:lnTo>
                  <a:lnTo>
                    <a:pt x="184" y="362"/>
                  </a:lnTo>
                  <a:lnTo>
                    <a:pt x="195" y="362"/>
                  </a:lnTo>
                  <a:lnTo>
                    <a:pt x="203" y="372"/>
                  </a:lnTo>
                  <a:lnTo>
                    <a:pt x="214" y="372"/>
                  </a:lnTo>
                  <a:lnTo>
                    <a:pt x="224" y="362"/>
                  </a:lnTo>
                  <a:lnTo>
                    <a:pt x="224" y="334"/>
                  </a:lnTo>
                  <a:lnTo>
                    <a:pt x="234" y="307"/>
                  </a:lnTo>
                  <a:lnTo>
                    <a:pt x="243" y="307"/>
                  </a:lnTo>
                  <a:lnTo>
                    <a:pt x="243" y="316"/>
                  </a:lnTo>
                  <a:lnTo>
                    <a:pt x="253" y="307"/>
                  </a:lnTo>
                  <a:lnTo>
                    <a:pt x="253" y="297"/>
                  </a:lnTo>
                  <a:lnTo>
                    <a:pt x="263" y="278"/>
                  </a:lnTo>
                  <a:lnTo>
                    <a:pt x="263" y="269"/>
                  </a:lnTo>
                  <a:lnTo>
                    <a:pt x="272" y="259"/>
                  </a:lnTo>
                  <a:lnTo>
                    <a:pt x="282" y="269"/>
                  </a:lnTo>
                  <a:lnTo>
                    <a:pt x="292" y="259"/>
                  </a:lnTo>
                  <a:lnTo>
                    <a:pt x="301" y="240"/>
                  </a:lnTo>
                  <a:lnTo>
                    <a:pt x="311" y="240"/>
                  </a:lnTo>
                  <a:lnTo>
                    <a:pt x="311" y="194"/>
                  </a:lnTo>
                  <a:lnTo>
                    <a:pt x="321" y="169"/>
                  </a:lnTo>
                  <a:lnTo>
                    <a:pt x="311" y="158"/>
                  </a:lnTo>
                  <a:lnTo>
                    <a:pt x="321" y="150"/>
                  </a:lnTo>
                  <a:lnTo>
                    <a:pt x="311" y="140"/>
                  </a:lnTo>
                  <a:lnTo>
                    <a:pt x="321" y="131"/>
                  </a:lnTo>
                  <a:lnTo>
                    <a:pt x="301" y="0"/>
                  </a:lnTo>
                  <a:lnTo>
                    <a:pt x="243" y="29"/>
                  </a:lnTo>
                  <a:lnTo>
                    <a:pt x="243" y="37"/>
                  </a:lnTo>
                  <a:lnTo>
                    <a:pt x="214" y="66"/>
                  </a:lnTo>
                  <a:lnTo>
                    <a:pt x="184" y="66"/>
                  </a:lnTo>
                  <a:lnTo>
                    <a:pt x="166" y="83"/>
                  </a:lnTo>
                  <a:lnTo>
                    <a:pt x="166" y="75"/>
                  </a:lnTo>
                  <a:lnTo>
                    <a:pt x="137" y="75"/>
                  </a:lnTo>
                  <a:lnTo>
                    <a:pt x="145" y="66"/>
                  </a:lnTo>
                  <a:lnTo>
                    <a:pt x="126" y="66"/>
                  </a:lnTo>
                  <a:lnTo>
                    <a:pt x="108" y="56"/>
                  </a:lnTo>
                  <a:lnTo>
                    <a:pt x="97" y="56"/>
                  </a:lnTo>
                  <a:lnTo>
                    <a:pt x="0" y="66"/>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5" name="Freeform 40"/>
            <p:cNvSpPr>
              <a:spLocks/>
            </p:cNvSpPr>
            <p:nvPr/>
          </p:nvSpPr>
          <p:spPr bwMode="auto">
            <a:xfrm>
              <a:off x="4393" y="1358"/>
              <a:ext cx="693" cy="558"/>
            </a:xfrm>
            <a:custGeom>
              <a:avLst/>
              <a:gdLst>
                <a:gd name="T0" fmla="*/ 434 w 571"/>
                <a:gd name="T1" fmla="*/ 402 h 458"/>
                <a:gd name="T2" fmla="*/ 426 w 571"/>
                <a:gd name="T3" fmla="*/ 420 h 458"/>
                <a:gd name="T4" fmla="*/ 416 w 571"/>
                <a:gd name="T5" fmla="*/ 458 h 458"/>
                <a:gd name="T6" fmla="*/ 434 w 571"/>
                <a:gd name="T7" fmla="*/ 439 h 458"/>
                <a:gd name="T8" fmla="*/ 455 w 571"/>
                <a:gd name="T9" fmla="*/ 449 h 458"/>
                <a:gd name="T10" fmla="*/ 474 w 571"/>
                <a:gd name="T11" fmla="*/ 439 h 458"/>
                <a:gd name="T12" fmla="*/ 532 w 571"/>
                <a:gd name="T13" fmla="*/ 393 h 458"/>
                <a:gd name="T14" fmla="*/ 571 w 571"/>
                <a:gd name="T15" fmla="*/ 364 h 458"/>
                <a:gd name="T16" fmla="*/ 561 w 571"/>
                <a:gd name="T17" fmla="*/ 364 h 458"/>
                <a:gd name="T18" fmla="*/ 542 w 571"/>
                <a:gd name="T19" fmla="*/ 374 h 458"/>
                <a:gd name="T20" fmla="*/ 532 w 571"/>
                <a:gd name="T21" fmla="*/ 383 h 458"/>
                <a:gd name="T22" fmla="*/ 542 w 571"/>
                <a:gd name="T23" fmla="*/ 364 h 458"/>
                <a:gd name="T24" fmla="*/ 532 w 571"/>
                <a:gd name="T25" fmla="*/ 364 h 458"/>
                <a:gd name="T26" fmla="*/ 513 w 571"/>
                <a:gd name="T27" fmla="*/ 383 h 458"/>
                <a:gd name="T28" fmla="*/ 465 w 571"/>
                <a:gd name="T29" fmla="*/ 412 h 458"/>
                <a:gd name="T30" fmla="*/ 445 w 571"/>
                <a:gd name="T31" fmla="*/ 420 h 458"/>
                <a:gd name="T32" fmla="*/ 455 w 571"/>
                <a:gd name="T33" fmla="*/ 393 h 458"/>
                <a:gd name="T34" fmla="*/ 455 w 571"/>
                <a:gd name="T35" fmla="*/ 374 h 458"/>
                <a:gd name="T36" fmla="*/ 445 w 571"/>
                <a:gd name="T37" fmla="*/ 291 h 458"/>
                <a:gd name="T38" fmla="*/ 434 w 571"/>
                <a:gd name="T39" fmla="*/ 205 h 458"/>
                <a:gd name="T40" fmla="*/ 426 w 571"/>
                <a:gd name="T41" fmla="*/ 151 h 458"/>
                <a:gd name="T42" fmla="*/ 405 w 571"/>
                <a:gd name="T43" fmla="*/ 140 h 458"/>
                <a:gd name="T44" fmla="*/ 397 w 571"/>
                <a:gd name="T45" fmla="*/ 94 h 458"/>
                <a:gd name="T46" fmla="*/ 405 w 571"/>
                <a:gd name="T47" fmla="*/ 76 h 458"/>
                <a:gd name="T48" fmla="*/ 387 w 571"/>
                <a:gd name="T49" fmla="*/ 28 h 458"/>
                <a:gd name="T50" fmla="*/ 376 w 571"/>
                <a:gd name="T51" fmla="*/ 0 h 458"/>
                <a:gd name="T52" fmla="*/ 289 w 571"/>
                <a:gd name="T53" fmla="*/ 19 h 458"/>
                <a:gd name="T54" fmla="*/ 250 w 571"/>
                <a:gd name="T55" fmla="*/ 46 h 458"/>
                <a:gd name="T56" fmla="*/ 231 w 571"/>
                <a:gd name="T57" fmla="*/ 103 h 458"/>
                <a:gd name="T58" fmla="*/ 202 w 571"/>
                <a:gd name="T59" fmla="*/ 151 h 458"/>
                <a:gd name="T60" fmla="*/ 212 w 571"/>
                <a:gd name="T61" fmla="*/ 168 h 458"/>
                <a:gd name="T62" fmla="*/ 202 w 571"/>
                <a:gd name="T63" fmla="*/ 197 h 458"/>
                <a:gd name="T64" fmla="*/ 163 w 571"/>
                <a:gd name="T65" fmla="*/ 224 h 458"/>
                <a:gd name="T66" fmla="*/ 67 w 571"/>
                <a:gd name="T67" fmla="*/ 234 h 458"/>
                <a:gd name="T68" fmla="*/ 29 w 571"/>
                <a:gd name="T69" fmla="*/ 262 h 458"/>
                <a:gd name="T70" fmla="*/ 48 w 571"/>
                <a:gd name="T71" fmla="*/ 291 h 458"/>
                <a:gd name="T72" fmla="*/ 38 w 571"/>
                <a:gd name="T73" fmla="*/ 309 h 458"/>
                <a:gd name="T74" fmla="*/ 0 w 571"/>
                <a:gd name="T75" fmla="*/ 364 h 458"/>
                <a:gd name="T76" fmla="*/ 310 w 571"/>
                <a:gd name="T77" fmla="*/ 327 h 458"/>
                <a:gd name="T78" fmla="*/ 318 w 571"/>
                <a:gd name="T79" fmla="*/ 337 h 458"/>
                <a:gd name="T80" fmla="*/ 339 w 571"/>
                <a:gd name="T81" fmla="*/ 356 h 458"/>
                <a:gd name="T82" fmla="*/ 347 w 571"/>
                <a:gd name="T83" fmla="*/ 364 h 458"/>
                <a:gd name="T84" fmla="*/ 368 w 571"/>
                <a:gd name="T85" fmla="*/ 374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1"/>
                <a:gd name="T130" fmla="*/ 0 h 458"/>
                <a:gd name="T131" fmla="*/ 571 w 571"/>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1" h="458">
                  <a:moveTo>
                    <a:pt x="368" y="383"/>
                  </a:moveTo>
                  <a:lnTo>
                    <a:pt x="434" y="402"/>
                  </a:lnTo>
                  <a:lnTo>
                    <a:pt x="434" y="420"/>
                  </a:lnTo>
                  <a:lnTo>
                    <a:pt x="426" y="420"/>
                  </a:lnTo>
                  <a:lnTo>
                    <a:pt x="426" y="439"/>
                  </a:lnTo>
                  <a:lnTo>
                    <a:pt x="416" y="458"/>
                  </a:lnTo>
                  <a:lnTo>
                    <a:pt x="426" y="458"/>
                  </a:lnTo>
                  <a:lnTo>
                    <a:pt x="434" y="439"/>
                  </a:lnTo>
                  <a:lnTo>
                    <a:pt x="434" y="449"/>
                  </a:lnTo>
                  <a:lnTo>
                    <a:pt x="455" y="449"/>
                  </a:lnTo>
                  <a:lnTo>
                    <a:pt x="455" y="439"/>
                  </a:lnTo>
                  <a:lnTo>
                    <a:pt x="474" y="439"/>
                  </a:lnTo>
                  <a:lnTo>
                    <a:pt x="494" y="420"/>
                  </a:lnTo>
                  <a:lnTo>
                    <a:pt x="532" y="393"/>
                  </a:lnTo>
                  <a:lnTo>
                    <a:pt x="542" y="393"/>
                  </a:lnTo>
                  <a:lnTo>
                    <a:pt x="571" y="364"/>
                  </a:lnTo>
                  <a:lnTo>
                    <a:pt x="571" y="356"/>
                  </a:lnTo>
                  <a:lnTo>
                    <a:pt x="561" y="364"/>
                  </a:lnTo>
                  <a:lnTo>
                    <a:pt x="552" y="364"/>
                  </a:lnTo>
                  <a:lnTo>
                    <a:pt x="542" y="374"/>
                  </a:lnTo>
                  <a:lnTo>
                    <a:pt x="542" y="383"/>
                  </a:lnTo>
                  <a:lnTo>
                    <a:pt x="532" y="383"/>
                  </a:lnTo>
                  <a:lnTo>
                    <a:pt x="532" y="374"/>
                  </a:lnTo>
                  <a:lnTo>
                    <a:pt x="542" y="364"/>
                  </a:lnTo>
                  <a:lnTo>
                    <a:pt x="542" y="356"/>
                  </a:lnTo>
                  <a:lnTo>
                    <a:pt x="532" y="364"/>
                  </a:lnTo>
                  <a:lnTo>
                    <a:pt x="532" y="374"/>
                  </a:lnTo>
                  <a:lnTo>
                    <a:pt x="513" y="383"/>
                  </a:lnTo>
                  <a:lnTo>
                    <a:pt x="484" y="393"/>
                  </a:lnTo>
                  <a:lnTo>
                    <a:pt x="465" y="412"/>
                  </a:lnTo>
                  <a:lnTo>
                    <a:pt x="455" y="412"/>
                  </a:lnTo>
                  <a:lnTo>
                    <a:pt x="445" y="420"/>
                  </a:lnTo>
                  <a:lnTo>
                    <a:pt x="445" y="402"/>
                  </a:lnTo>
                  <a:lnTo>
                    <a:pt x="455" y="393"/>
                  </a:lnTo>
                  <a:lnTo>
                    <a:pt x="445" y="383"/>
                  </a:lnTo>
                  <a:lnTo>
                    <a:pt x="455" y="374"/>
                  </a:lnTo>
                  <a:lnTo>
                    <a:pt x="455" y="364"/>
                  </a:lnTo>
                  <a:lnTo>
                    <a:pt x="445" y="291"/>
                  </a:lnTo>
                  <a:lnTo>
                    <a:pt x="434" y="291"/>
                  </a:lnTo>
                  <a:lnTo>
                    <a:pt x="434" y="205"/>
                  </a:lnTo>
                  <a:lnTo>
                    <a:pt x="426" y="186"/>
                  </a:lnTo>
                  <a:lnTo>
                    <a:pt x="426" y="151"/>
                  </a:lnTo>
                  <a:lnTo>
                    <a:pt x="416" y="140"/>
                  </a:lnTo>
                  <a:lnTo>
                    <a:pt x="405" y="140"/>
                  </a:lnTo>
                  <a:lnTo>
                    <a:pt x="405" y="122"/>
                  </a:lnTo>
                  <a:lnTo>
                    <a:pt x="397" y="94"/>
                  </a:lnTo>
                  <a:lnTo>
                    <a:pt x="397" y="84"/>
                  </a:lnTo>
                  <a:lnTo>
                    <a:pt x="405" y="76"/>
                  </a:lnTo>
                  <a:lnTo>
                    <a:pt x="397" y="57"/>
                  </a:lnTo>
                  <a:lnTo>
                    <a:pt x="387" y="28"/>
                  </a:lnTo>
                  <a:lnTo>
                    <a:pt x="387" y="9"/>
                  </a:lnTo>
                  <a:lnTo>
                    <a:pt x="376" y="0"/>
                  </a:lnTo>
                  <a:lnTo>
                    <a:pt x="289" y="28"/>
                  </a:lnTo>
                  <a:lnTo>
                    <a:pt x="289" y="19"/>
                  </a:lnTo>
                  <a:lnTo>
                    <a:pt x="279" y="28"/>
                  </a:lnTo>
                  <a:lnTo>
                    <a:pt x="250" y="46"/>
                  </a:lnTo>
                  <a:lnTo>
                    <a:pt x="231" y="84"/>
                  </a:lnTo>
                  <a:lnTo>
                    <a:pt x="231" y="103"/>
                  </a:lnTo>
                  <a:lnTo>
                    <a:pt x="192" y="140"/>
                  </a:lnTo>
                  <a:lnTo>
                    <a:pt x="202" y="151"/>
                  </a:lnTo>
                  <a:lnTo>
                    <a:pt x="212" y="151"/>
                  </a:lnTo>
                  <a:lnTo>
                    <a:pt x="212" y="168"/>
                  </a:lnTo>
                  <a:lnTo>
                    <a:pt x="221" y="178"/>
                  </a:lnTo>
                  <a:lnTo>
                    <a:pt x="202" y="197"/>
                  </a:lnTo>
                  <a:lnTo>
                    <a:pt x="183" y="224"/>
                  </a:lnTo>
                  <a:lnTo>
                    <a:pt x="163" y="224"/>
                  </a:lnTo>
                  <a:lnTo>
                    <a:pt x="125" y="234"/>
                  </a:lnTo>
                  <a:lnTo>
                    <a:pt x="67" y="234"/>
                  </a:lnTo>
                  <a:lnTo>
                    <a:pt x="48" y="243"/>
                  </a:lnTo>
                  <a:lnTo>
                    <a:pt x="29" y="262"/>
                  </a:lnTo>
                  <a:lnTo>
                    <a:pt x="29" y="272"/>
                  </a:lnTo>
                  <a:lnTo>
                    <a:pt x="48" y="291"/>
                  </a:lnTo>
                  <a:lnTo>
                    <a:pt x="48" y="309"/>
                  </a:lnTo>
                  <a:lnTo>
                    <a:pt x="38" y="309"/>
                  </a:lnTo>
                  <a:lnTo>
                    <a:pt x="38" y="327"/>
                  </a:lnTo>
                  <a:lnTo>
                    <a:pt x="0" y="364"/>
                  </a:lnTo>
                  <a:lnTo>
                    <a:pt x="0" y="393"/>
                  </a:lnTo>
                  <a:lnTo>
                    <a:pt x="310" y="327"/>
                  </a:lnTo>
                  <a:lnTo>
                    <a:pt x="318" y="327"/>
                  </a:lnTo>
                  <a:lnTo>
                    <a:pt x="318" y="337"/>
                  </a:lnTo>
                  <a:lnTo>
                    <a:pt x="328" y="337"/>
                  </a:lnTo>
                  <a:lnTo>
                    <a:pt x="339" y="356"/>
                  </a:lnTo>
                  <a:lnTo>
                    <a:pt x="339" y="364"/>
                  </a:lnTo>
                  <a:lnTo>
                    <a:pt x="347" y="364"/>
                  </a:lnTo>
                  <a:lnTo>
                    <a:pt x="347" y="374"/>
                  </a:lnTo>
                  <a:lnTo>
                    <a:pt x="368" y="374"/>
                  </a:lnTo>
                  <a:lnTo>
                    <a:pt x="368" y="383"/>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6" name="Freeform 41"/>
            <p:cNvSpPr>
              <a:spLocks/>
            </p:cNvSpPr>
            <p:nvPr/>
          </p:nvSpPr>
          <p:spPr bwMode="auto">
            <a:xfrm>
              <a:off x="4334" y="1757"/>
              <a:ext cx="539" cy="361"/>
            </a:xfrm>
            <a:custGeom>
              <a:avLst/>
              <a:gdLst>
                <a:gd name="T0" fmla="*/ 107 w 444"/>
                <a:gd name="T1" fmla="*/ 278 h 297"/>
                <a:gd name="T2" fmla="*/ 309 w 444"/>
                <a:gd name="T3" fmla="*/ 242 h 297"/>
                <a:gd name="T4" fmla="*/ 377 w 444"/>
                <a:gd name="T5" fmla="*/ 233 h 297"/>
                <a:gd name="T6" fmla="*/ 377 w 444"/>
                <a:gd name="T7" fmla="*/ 223 h 297"/>
                <a:gd name="T8" fmla="*/ 386 w 444"/>
                <a:gd name="T9" fmla="*/ 215 h 297"/>
                <a:gd name="T10" fmla="*/ 396 w 444"/>
                <a:gd name="T11" fmla="*/ 215 h 297"/>
                <a:gd name="T12" fmla="*/ 415 w 444"/>
                <a:gd name="T13" fmla="*/ 204 h 297"/>
                <a:gd name="T14" fmla="*/ 415 w 444"/>
                <a:gd name="T15" fmla="*/ 186 h 297"/>
                <a:gd name="T16" fmla="*/ 436 w 444"/>
                <a:gd name="T17" fmla="*/ 177 h 297"/>
                <a:gd name="T18" fmla="*/ 444 w 444"/>
                <a:gd name="T19" fmla="*/ 169 h 297"/>
                <a:gd name="T20" fmla="*/ 436 w 444"/>
                <a:gd name="T21" fmla="*/ 158 h 297"/>
                <a:gd name="T22" fmla="*/ 425 w 444"/>
                <a:gd name="T23" fmla="*/ 158 h 297"/>
                <a:gd name="T24" fmla="*/ 425 w 444"/>
                <a:gd name="T25" fmla="*/ 150 h 297"/>
                <a:gd name="T26" fmla="*/ 415 w 444"/>
                <a:gd name="T27" fmla="*/ 150 h 297"/>
                <a:gd name="T28" fmla="*/ 406 w 444"/>
                <a:gd name="T29" fmla="*/ 140 h 297"/>
                <a:gd name="T30" fmla="*/ 406 w 444"/>
                <a:gd name="T31" fmla="*/ 131 h 297"/>
                <a:gd name="T32" fmla="*/ 396 w 444"/>
                <a:gd name="T33" fmla="*/ 131 h 297"/>
                <a:gd name="T34" fmla="*/ 396 w 444"/>
                <a:gd name="T35" fmla="*/ 112 h 297"/>
                <a:gd name="T36" fmla="*/ 406 w 444"/>
                <a:gd name="T37" fmla="*/ 112 h 297"/>
                <a:gd name="T38" fmla="*/ 406 w 444"/>
                <a:gd name="T39" fmla="*/ 102 h 297"/>
                <a:gd name="T40" fmla="*/ 396 w 444"/>
                <a:gd name="T41" fmla="*/ 93 h 297"/>
                <a:gd name="T42" fmla="*/ 406 w 444"/>
                <a:gd name="T43" fmla="*/ 83 h 297"/>
                <a:gd name="T44" fmla="*/ 406 w 444"/>
                <a:gd name="T45" fmla="*/ 64 h 297"/>
                <a:gd name="T46" fmla="*/ 415 w 444"/>
                <a:gd name="T47" fmla="*/ 56 h 297"/>
                <a:gd name="T48" fmla="*/ 415 w 444"/>
                <a:gd name="T49" fmla="*/ 47 h 297"/>
                <a:gd name="T50" fmla="*/ 396 w 444"/>
                <a:gd name="T51" fmla="*/ 47 h 297"/>
                <a:gd name="T52" fmla="*/ 396 w 444"/>
                <a:gd name="T53" fmla="*/ 37 h 297"/>
                <a:gd name="T54" fmla="*/ 386 w 444"/>
                <a:gd name="T55" fmla="*/ 37 h 297"/>
                <a:gd name="T56" fmla="*/ 386 w 444"/>
                <a:gd name="T57" fmla="*/ 29 h 297"/>
                <a:gd name="T58" fmla="*/ 377 w 444"/>
                <a:gd name="T59" fmla="*/ 10 h 297"/>
                <a:gd name="T60" fmla="*/ 367 w 444"/>
                <a:gd name="T61" fmla="*/ 10 h 297"/>
                <a:gd name="T62" fmla="*/ 367 w 444"/>
                <a:gd name="T63" fmla="*/ 0 h 297"/>
                <a:gd name="T64" fmla="*/ 357 w 444"/>
                <a:gd name="T65" fmla="*/ 0 h 297"/>
                <a:gd name="T66" fmla="*/ 49 w 444"/>
                <a:gd name="T67" fmla="*/ 64 h 297"/>
                <a:gd name="T68" fmla="*/ 49 w 444"/>
                <a:gd name="T69" fmla="*/ 37 h 297"/>
                <a:gd name="T70" fmla="*/ 29 w 444"/>
                <a:gd name="T71" fmla="*/ 56 h 297"/>
                <a:gd name="T72" fmla="*/ 20 w 444"/>
                <a:gd name="T73" fmla="*/ 47 h 297"/>
                <a:gd name="T74" fmla="*/ 20 w 444"/>
                <a:gd name="T75" fmla="*/ 64 h 297"/>
                <a:gd name="T76" fmla="*/ 0 w 444"/>
                <a:gd name="T77" fmla="*/ 75 h 297"/>
                <a:gd name="T78" fmla="*/ 20 w 444"/>
                <a:gd name="T79" fmla="*/ 204 h 297"/>
                <a:gd name="T80" fmla="*/ 39 w 444"/>
                <a:gd name="T81" fmla="*/ 297 h 297"/>
                <a:gd name="T82" fmla="*/ 107 w 444"/>
                <a:gd name="T83" fmla="*/ 278 h 2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97"/>
                <a:gd name="T128" fmla="*/ 444 w 444"/>
                <a:gd name="T129" fmla="*/ 297 h 2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97">
                  <a:moveTo>
                    <a:pt x="107" y="278"/>
                  </a:moveTo>
                  <a:lnTo>
                    <a:pt x="309" y="242"/>
                  </a:lnTo>
                  <a:lnTo>
                    <a:pt x="377" y="233"/>
                  </a:lnTo>
                  <a:lnTo>
                    <a:pt x="377" y="223"/>
                  </a:lnTo>
                  <a:lnTo>
                    <a:pt x="386" y="215"/>
                  </a:lnTo>
                  <a:lnTo>
                    <a:pt x="396" y="215"/>
                  </a:lnTo>
                  <a:lnTo>
                    <a:pt x="415" y="204"/>
                  </a:lnTo>
                  <a:lnTo>
                    <a:pt x="415" y="186"/>
                  </a:lnTo>
                  <a:lnTo>
                    <a:pt x="436" y="177"/>
                  </a:lnTo>
                  <a:lnTo>
                    <a:pt x="444" y="169"/>
                  </a:lnTo>
                  <a:lnTo>
                    <a:pt x="436" y="158"/>
                  </a:lnTo>
                  <a:lnTo>
                    <a:pt x="425" y="158"/>
                  </a:lnTo>
                  <a:lnTo>
                    <a:pt x="425" y="150"/>
                  </a:lnTo>
                  <a:lnTo>
                    <a:pt x="415" y="150"/>
                  </a:lnTo>
                  <a:lnTo>
                    <a:pt x="406" y="140"/>
                  </a:lnTo>
                  <a:lnTo>
                    <a:pt x="406" y="131"/>
                  </a:lnTo>
                  <a:lnTo>
                    <a:pt x="396" y="131"/>
                  </a:lnTo>
                  <a:lnTo>
                    <a:pt x="396" y="112"/>
                  </a:lnTo>
                  <a:lnTo>
                    <a:pt x="406" y="112"/>
                  </a:lnTo>
                  <a:lnTo>
                    <a:pt x="406" y="102"/>
                  </a:lnTo>
                  <a:lnTo>
                    <a:pt x="396" y="93"/>
                  </a:lnTo>
                  <a:lnTo>
                    <a:pt x="406" y="83"/>
                  </a:lnTo>
                  <a:lnTo>
                    <a:pt x="406" y="64"/>
                  </a:lnTo>
                  <a:lnTo>
                    <a:pt x="415" y="56"/>
                  </a:lnTo>
                  <a:lnTo>
                    <a:pt x="415" y="47"/>
                  </a:lnTo>
                  <a:lnTo>
                    <a:pt x="396" y="47"/>
                  </a:lnTo>
                  <a:lnTo>
                    <a:pt x="396" y="37"/>
                  </a:lnTo>
                  <a:lnTo>
                    <a:pt x="386" y="37"/>
                  </a:lnTo>
                  <a:lnTo>
                    <a:pt x="386" y="29"/>
                  </a:lnTo>
                  <a:lnTo>
                    <a:pt x="377" y="10"/>
                  </a:lnTo>
                  <a:lnTo>
                    <a:pt x="367" y="10"/>
                  </a:lnTo>
                  <a:lnTo>
                    <a:pt x="367" y="0"/>
                  </a:lnTo>
                  <a:lnTo>
                    <a:pt x="357" y="0"/>
                  </a:lnTo>
                  <a:lnTo>
                    <a:pt x="49" y="64"/>
                  </a:lnTo>
                  <a:lnTo>
                    <a:pt x="49" y="37"/>
                  </a:lnTo>
                  <a:lnTo>
                    <a:pt x="29" y="56"/>
                  </a:lnTo>
                  <a:lnTo>
                    <a:pt x="20" y="47"/>
                  </a:lnTo>
                  <a:lnTo>
                    <a:pt x="20" y="64"/>
                  </a:lnTo>
                  <a:lnTo>
                    <a:pt x="0" y="75"/>
                  </a:lnTo>
                  <a:lnTo>
                    <a:pt x="20" y="204"/>
                  </a:lnTo>
                  <a:lnTo>
                    <a:pt x="39" y="297"/>
                  </a:lnTo>
                  <a:lnTo>
                    <a:pt x="107" y="27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7" name="Freeform 42"/>
            <p:cNvSpPr>
              <a:spLocks/>
            </p:cNvSpPr>
            <p:nvPr/>
          </p:nvSpPr>
          <p:spPr bwMode="auto">
            <a:xfrm>
              <a:off x="4145" y="2118"/>
              <a:ext cx="718" cy="421"/>
            </a:xfrm>
            <a:custGeom>
              <a:avLst/>
              <a:gdLst>
                <a:gd name="T0" fmla="*/ 388 w 592"/>
                <a:gd name="T1" fmla="*/ 288 h 345"/>
                <a:gd name="T2" fmla="*/ 176 w 592"/>
                <a:gd name="T3" fmla="*/ 317 h 345"/>
                <a:gd name="T4" fmla="*/ 156 w 592"/>
                <a:gd name="T5" fmla="*/ 317 h 345"/>
                <a:gd name="T6" fmla="*/ 0 w 592"/>
                <a:gd name="T7" fmla="*/ 345 h 345"/>
                <a:gd name="T8" fmla="*/ 39 w 592"/>
                <a:gd name="T9" fmla="*/ 326 h 345"/>
                <a:gd name="T10" fmla="*/ 58 w 592"/>
                <a:gd name="T11" fmla="*/ 307 h 345"/>
                <a:gd name="T12" fmla="*/ 69 w 592"/>
                <a:gd name="T13" fmla="*/ 288 h 345"/>
                <a:gd name="T14" fmla="*/ 79 w 592"/>
                <a:gd name="T15" fmla="*/ 271 h 345"/>
                <a:gd name="T16" fmla="*/ 116 w 592"/>
                <a:gd name="T17" fmla="*/ 234 h 345"/>
                <a:gd name="T18" fmla="*/ 127 w 592"/>
                <a:gd name="T19" fmla="*/ 252 h 345"/>
                <a:gd name="T20" fmla="*/ 156 w 592"/>
                <a:gd name="T21" fmla="*/ 261 h 345"/>
                <a:gd name="T22" fmla="*/ 166 w 592"/>
                <a:gd name="T23" fmla="*/ 242 h 345"/>
                <a:gd name="T24" fmla="*/ 185 w 592"/>
                <a:gd name="T25" fmla="*/ 252 h 345"/>
                <a:gd name="T26" fmla="*/ 205 w 592"/>
                <a:gd name="T27" fmla="*/ 234 h 345"/>
                <a:gd name="T28" fmla="*/ 224 w 592"/>
                <a:gd name="T29" fmla="*/ 223 h 345"/>
                <a:gd name="T30" fmla="*/ 243 w 592"/>
                <a:gd name="T31" fmla="*/ 205 h 345"/>
                <a:gd name="T32" fmla="*/ 253 w 592"/>
                <a:gd name="T33" fmla="*/ 158 h 345"/>
                <a:gd name="T34" fmla="*/ 292 w 592"/>
                <a:gd name="T35" fmla="*/ 112 h 345"/>
                <a:gd name="T36" fmla="*/ 311 w 592"/>
                <a:gd name="T37" fmla="*/ 102 h 345"/>
                <a:gd name="T38" fmla="*/ 321 w 592"/>
                <a:gd name="T39" fmla="*/ 64 h 345"/>
                <a:gd name="T40" fmla="*/ 330 w 592"/>
                <a:gd name="T41" fmla="*/ 56 h 345"/>
                <a:gd name="T42" fmla="*/ 340 w 592"/>
                <a:gd name="T43" fmla="*/ 46 h 345"/>
                <a:gd name="T44" fmla="*/ 359 w 592"/>
                <a:gd name="T45" fmla="*/ 29 h 345"/>
                <a:gd name="T46" fmla="*/ 351 w 592"/>
                <a:gd name="T47" fmla="*/ 0 h 345"/>
                <a:gd name="T48" fmla="*/ 388 w 592"/>
                <a:gd name="T49" fmla="*/ 18 h 345"/>
                <a:gd name="T50" fmla="*/ 397 w 592"/>
                <a:gd name="T51" fmla="*/ 0 h 345"/>
                <a:gd name="T52" fmla="*/ 417 w 592"/>
                <a:gd name="T53" fmla="*/ 10 h 345"/>
                <a:gd name="T54" fmla="*/ 436 w 592"/>
                <a:gd name="T55" fmla="*/ 18 h 345"/>
                <a:gd name="T56" fmla="*/ 455 w 592"/>
                <a:gd name="T57" fmla="*/ 29 h 345"/>
                <a:gd name="T58" fmla="*/ 465 w 592"/>
                <a:gd name="T59" fmla="*/ 46 h 345"/>
                <a:gd name="T60" fmla="*/ 446 w 592"/>
                <a:gd name="T61" fmla="*/ 75 h 345"/>
                <a:gd name="T62" fmla="*/ 455 w 592"/>
                <a:gd name="T63" fmla="*/ 94 h 345"/>
                <a:gd name="T64" fmla="*/ 475 w 592"/>
                <a:gd name="T65" fmla="*/ 94 h 345"/>
                <a:gd name="T66" fmla="*/ 494 w 592"/>
                <a:gd name="T67" fmla="*/ 102 h 345"/>
                <a:gd name="T68" fmla="*/ 523 w 592"/>
                <a:gd name="T69" fmla="*/ 112 h 345"/>
                <a:gd name="T70" fmla="*/ 533 w 592"/>
                <a:gd name="T71" fmla="*/ 150 h 345"/>
                <a:gd name="T72" fmla="*/ 544 w 592"/>
                <a:gd name="T73" fmla="*/ 167 h 345"/>
                <a:gd name="T74" fmla="*/ 533 w 592"/>
                <a:gd name="T75" fmla="*/ 186 h 345"/>
                <a:gd name="T76" fmla="*/ 544 w 592"/>
                <a:gd name="T77" fmla="*/ 186 h 345"/>
                <a:gd name="T78" fmla="*/ 544 w 592"/>
                <a:gd name="T79" fmla="*/ 205 h 345"/>
                <a:gd name="T80" fmla="*/ 533 w 592"/>
                <a:gd name="T81" fmla="*/ 215 h 345"/>
                <a:gd name="T82" fmla="*/ 562 w 592"/>
                <a:gd name="T83" fmla="*/ 205 h 345"/>
                <a:gd name="T84" fmla="*/ 581 w 592"/>
                <a:gd name="T85" fmla="*/ 215 h 345"/>
                <a:gd name="T86" fmla="*/ 581 w 592"/>
                <a:gd name="T87" fmla="*/ 242 h 3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2"/>
                <a:gd name="T133" fmla="*/ 0 h 345"/>
                <a:gd name="T134" fmla="*/ 592 w 592"/>
                <a:gd name="T135" fmla="*/ 345 h 3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2" h="345">
                  <a:moveTo>
                    <a:pt x="581" y="252"/>
                  </a:moveTo>
                  <a:lnTo>
                    <a:pt x="388" y="288"/>
                  </a:lnTo>
                  <a:lnTo>
                    <a:pt x="185" y="317"/>
                  </a:lnTo>
                  <a:lnTo>
                    <a:pt x="176" y="317"/>
                  </a:lnTo>
                  <a:lnTo>
                    <a:pt x="156" y="326"/>
                  </a:lnTo>
                  <a:lnTo>
                    <a:pt x="156" y="317"/>
                  </a:lnTo>
                  <a:lnTo>
                    <a:pt x="137" y="326"/>
                  </a:lnTo>
                  <a:lnTo>
                    <a:pt x="0" y="345"/>
                  </a:lnTo>
                  <a:lnTo>
                    <a:pt x="10" y="336"/>
                  </a:lnTo>
                  <a:lnTo>
                    <a:pt x="39" y="326"/>
                  </a:lnTo>
                  <a:lnTo>
                    <a:pt x="39" y="317"/>
                  </a:lnTo>
                  <a:lnTo>
                    <a:pt x="58" y="307"/>
                  </a:lnTo>
                  <a:lnTo>
                    <a:pt x="58" y="298"/>
                  </a:lnTo>
                  <a:lnTo>
                    <a:pt x="69" y="288"/>
                  </a:lnTo>
                  <a:lnTo>
                    <a:pt x="69" y="280"/>
                  </a:lnTo>
                  <a:lnTo>
                    <a:pt x="79" y="271"/>
                  </a:lnTo>
                  <a:lnTo>
                    <a:pt x="116" y="242"/>
                  </a:lnTo>
                  <a:lnTo>
                    <a:pt x="116" y="234"/>
                  </a:lnTo>
                  <a:lnTo>
                    <a:pt x="116" y="242"/>
                  </a:lnTo>
                  <a:lnTo>
                    <a:pt x="127" y="252"/>
                  </a:lnTo>
                  <a:lnTo>
                    <a:pt x="145" y="261"/>
                  </a:lnTo>
                  <a:lnTo>
                    <a:pt x="156" y="261"/>
                  </a:lnTo>
                  <a:lnTo>
                    <a:pt x="166" y="252"/>
                  </a:lnTo>
                  <a:lnTo>
                    <a:pt x="166" y="242"/>
                  </a:lnTo>
                  <a:lnTo>
                    <a:pt x="176" y="252"/>
                  </a:lnTo>
                  <a:lnTo>
                    <a:pt x="185" y="252"/>
                  </a:lnTo>
                  <a:lnTo>
                    <a:pt x="205" y="242"/>
                  </a:lnTo>
                  <a:lnTo>
                    <a:pt x="205" y="234"/>
                  </a:lnTo>
                  <a:lnTo>
                    <a:pt x="214" y="234"/>
                  </a:lnTo>
                  <a:lnTo>
                    <a:pt x="224" y="223"/>
                  </a:lnTo>
                  <a:lnTo>
                    <a:pt x="234" y="223"/>
                  </a:lnTo>
                  <a:lnTo>
                    <a:pt x="243" y="205"/>
                  </a:lnTo>
                  <a:lnTo>
                    <a:pt x="243" y="186"/>
                  </a:lnTo>
                  <a:lnTo>
                    <a:pt x="253" y="158"/>
                  </a:lnTo>
                  <a:lnTo>
                    <a:pt x="272" y="94"/>
                  </a:lnTo>
                  <a:lnTo>
                    <a:pt x="292" y="112"/>
                  </a:lnTo>
                  <a:lnTo>
                    <a:pt x="301" y="112"/>
                  </a:lnTo>
                  <a:lnTo>
                    <a:pt x="311" y="102"/>
                  </a:lnTo>
                  <a:lnTo>
                    <a:pt x="311" y="75"/>
                  </a:lnTo>
                  <a:lnTo>
                    <a:pt x="321" y="64"/>
                  </a:lnTo>
                  <a:lnTo>
                    <a:pt x="330" y="64"/>
                  </a:lnTo>
                  <a:lnTo>
                    <a:pt x="330" y="56"/>
                  </a:lnTo>
                  <a:lnTo>
                    <a:pt x="340" y="56"/>
                  </a:lnTo>
                  <a:lnTo>
                    <a:pt x="340" y="46"/>
                  </a:lnTo>
                  <a:lnTo>
                    <a:pt x="351" y="29"/>
                  </a:lnTo>
                  <a:lnTo>
                    <a:pt x="359" y="29"/>
                  </a:lnTo>
                  <a:lnTo>
                    <a:pt x="351" y="18"/>
                  </a:lnTo>
                  <a:lnTo>
                    <a:pt x="351" y="0"/>
                  </a:lnTo>
                  <a:lnTo>
                    <a:pt x="359" y="0"/>
                  </a:lnTo>
                  <a:lnTo>
                    <a:pt x="388" y="18"/>
                  </a:lnTo>
                  <a:lnTo>
                    <a:pt x="397" y="18"/>
                  </a:lnTo>
                  <a:lnTo>
                    <a:pt x="397" y="0"/>
                  </a:lnTo>
                  <a:lnTo>
                    <a:pt x="426" y="0"/>
                  </a:lnTo>
                  <a:lnTo>
                    <a:pt x="417" y="10"/>
                  </a:lnTo>
                  <a:lnTo>
                    <a:pt x="426" y="18"/>
                  </a:lnTo>
                  <a:lnTo>
                    <a:pt x="436" y="18"/>
                  </a:lnTo>
                  <a:lnTo>
                    <a:pt x="446" y="29"/>
                  </a:lnTo>
                  <a:lnTo>
                    <a:pt x="455" y="29"/>
                  </a:lnTo>
                  <a:lnTo>
                    <a:pt x="465" y="37"/>
                  </a:lnTo>
                  <a:lnTo>
                    <a:pt x="465" y="46"/>
                  </a:lnTo>
                  <a:lnTo>
                    <a:pt x="455" y="64"/>
                  </a:lnTo>
                  <a:lnTo>
                    <a:pt x="446" y="75"/>
                  </a:lnTo>
                  <a:lnTo>
                    <a:pt x="446" y="94"/>
                  </a:lnTo>
                  <a:lnTo>
                    <a:pt x="455" y="94"/>
                  </a:lnTo>
                  <a:lnTo>
                    <a:pt x="465" y="83"/>
                  </a:lnTo>
                  <a:lnTo>
                    <a:pt x="475" y="94"/>
                  </a:lnTo>
                  <a:lnTo>
                    <a:pt x="484" y="94"/>
                  </a:lnTo>
                  <a:lnTo>
                    <a:pt x="494" y="102"/>
                  </a:lnTo>
                  <a:lnTo>
                    <a:pt x="504" y="102"/>
                  </a:lnTo>
                  <a:lnTo>
                    <a:pt x="523" y="112"/>
                  </a:lnTo>
                  <a:lnTo>
                    <a:pt x="533" y="112"/>
                  </a:lnTo>
                  <a:lnTo>
                    <a:pt x="533" y="150"/>
                  </a:lnTo>
                  <a:lnTo>
                    <a:pt x="544" y="158"/>
                  </a:lnTo>
                  <a:lnTo>
                    <a:pt x="544" y="167"/>
                  </a:lnTo>
                  <a:lnTo>
                    <a:pt x="533" y="167"/>
                  </a:lnTo>
                  <a:lnTo>
                    <a:pt x="533" y="186"/>
                  </a:lnTo>
                  <a:lnTo>
                    <a:pt x="523" y="186"/>
                  </a:lnTo>
                  <a:lnTo>
                    <a:pt x="544" y="186"/>
                  </a:lnTo>
                  <a:lnTo>
                    <a:pt x="552" y="196"/>
                  </a:lnTo>
                  <a:lnTo>
                    <a:pt x="544" y="205"/>
                  </a:lnTo>
                  <a:lnTo>
                    <a:pt x="523" y="205"/>
                  </a:lnTo>
                  <a:lnTo>
                    <a:pt x="533" y="215"/>
                  </a:lnTo>
                  <a:lnTo>
                    <a:pt x="552" y="215"/>
                  </a:lnTo>
                  <a:lnTo>
                    <a:pt x="562" y="205"/>
                  </a:lnTo>
                  <a:lnTo>
                    <a:pt x="573" y="205"/>
                  </a:lnTo>
                  <a:lnTo>
                    <a:pt x="581" y="215"/>
                  </a:lnTo>
                  <a:lnTo>
                    <a:pt x="592" y="242"/>
                  </a:lnTo>
                  <a:lnTo>
                    <a:pt x="581" y="242"/>
                  </a:lnTo>
                  <a:lnTo>
                    <a:pt x="581" y="252"/>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8" name="Freeform 43"/>
            <p:cNvSpPr>
              <a:spLocks/>
            </p:cNvSpPr>
            <p:nvPr/>
          </p:nvSpPr>
          <p:spPr bwMode="auto">
            <a:xfrm>
              <a:off x="4074" y="2426"/>
              <a:ext cx="824" cy="364"/>
            </a:xfrm>
            <a:custGeom>
              <a:avLst/>
              <a:gdLst>
                <a:gd name="T0" fmla="*/ 10 w 679"/>
                <a:gd name="T1" fmla="*/ 243 h 299"/>
                <a:gd name="T2" fmla="*/ 21 w 679"/>
                <a:gd name="T3" fmla="*/ 224 h 299"/>
                <a:gd name="T4" fmla="*/ 31 w 679"/>
                <a:gd name="T5" fmla="*/ 205 h 299"/>
                <a:gd name="T6" fmla="*/ 68 w 679"/>
                <a:gd name="T7" fmla="*/ 195 h 299"/>
                <a:gd name="T8" fmla="*/ 118 w 679"/>
                <a:gd name="T9" fmla="*/ 140 h 299"/>
                <a:gd name="T10" fmla="*/ 127 w 679"/>
                <a:gd name="T11" fmla="*/ 149 h 299"/>
                <a:gd name="T12" fmla="*/ 166 w 679"/>
                <a:gd name="T13" fmla="*/ 130 h 299"/>
                <a:gd name="T14" fmla="*/ 185 w 679"/>
                <a:gd name="T15" fmla="*/ 103 h 299"/>
                <a:gd name="T16" fmla="*/ 195 w 679"/>
                <a:gd name="T17" fmla="*/ 84 h 299"/>
                <a:gd name="T18" fmla="*/ 195 w 679"/>
                <a:gd name="T19" fmla="*/ 74 h 299"/>
                <a:gd name="T20" fmla="*/ 214 w 679"/>
                <a:gd name="T21" fmla="*/ 74 h 299"/>
                <a:gd name="T22" fmla="*/ 243 w 679"/>
                <a:gd name="T23" fmla="*/ 65 h 299"/>
                <a:gd name="T24" fmla="*/ 639 w 679"/>
                <a:gd name="T25" fmla="*/ 0 h 299"/>
                <a:gd name="T26" fmla="*/ 660 w 679"/>
                <a:gd name="T27" fmla="*/ 28 h 299"/>
                <a:gd name="T28" fmla="*/ 620 w 679"/>
                <a:gd name="T29" fmla="*/ 38 h 299"/>
                <a:gd name="T30" fmla="*/ 610 w 679"/>
                <a:gd name="T31" fmla="*/ 57 h 299"/>
                <a:gd name="T32" fmla="*/ 600 w 679"/>
                <a:gd name="T33" fmla="*/ 65 h 299"/>
                <a:gd name="T34" fmla="*/ 629 w 679"/>
                <a:gd name="T35" fmla="*/ 57 h 299"/>
                <a:gd name="T36" fmla="*/ 650 w 679"/>
                <a:gd name="T37" fmla="*/ 46 h 299"/>
                <a:gd name="T38" fmla="*/ 660 w 679"/>
                <a:gd name="T39" fmla="*/ 65 h 299"/>
                <a:gd name="T40" fmla="*/ 668 w 679"/>
                <a:gd name="T41" fmla="*/ 46 h 299"/>
                <a:gd name="T42" fmla="*/ 679 w 679"/>
                <a:gd name="T43" fmla="*/ 84 h 299"/>
                <a:gd name="T44" fmla="*/ 668 w 679"/>
                <a:gd name="T45" fmla="*/ 103 h 299"/>
                <a:gd name="T46" fmla="*/ 650 w 679"/>
                <a:gd name="T47" fmla="*/ 111 h 299"/>
                <a:gd name="T48" fmla="*/ 620 w 679"/>
                <a:gd name="T49" fmla="*/ 103 h 299"/>
                <a:gd name="T50" fmla="*/ 620 w 679"/>
                <a:gd name="T51" fmla="*/ 111 h 299"/>
                <a:gd name="T52" fmla="*/ 610 w 679"/>
                <a:gd name="T53" fmla="*/ 111 h 299"/>
                <a:gd name="T54" fmla="*/ 620 w 679"/>
                <a:gd name="T55" fmla="*/ 140 h 299"/>
                <a:gd name="T56" fmla="*/ 610 w 679"/>
                <a:gd name="T57" fmla="*/ 159 h 299"/>
                <a:gd name="T58" fmla="*/ 620 w 679"/>
                <a:gd name="T59" fmla="*/ 159 h 299"/>
                <a:gd name="T60" fmla="*/ 650 w 679"/>
                <a:gd name="T61" fmla="*/ 149 h 299"/>
                <a:gd name="T62" fmla="*/ 629 w 679"/>
                <a:gd name="T63" fmla="*/ 178 h 299"/>
                <a:gd name="T64" fmla="*/ 610 w 679"/>
                <a:gd name="T65" fmla="*/ 186 h 299"/>
                <a:gd name="T66" fmla="*/ 581 w 679"/>
                <a:gd name="T67" fmla="*/ 205 h 299"/>
                <a:gd name="T68" fmla="*/ 562 w 679"/>
                <a:gd name="T69" fmla="*/ 224 h 299"/>
                <a:gd name="T70" fmla="*/ 542 w 679"/>
                <a:gd name="T71" fmla="*/ 251 h 299"/>
                <a:gd name="T72" fmla="*/ 533 w 679"/>
                <a:gd name="T73" fmla="*/ 289 h 299"/>
                <a:gd name="T74" fmla="*/ 494 w 679"/>
                <a:gd name="T75" fmla="*/ 299 h 299"/>
                <a:gd name="T76" fmla="*/ 311 w 679"/>
                <a:gd name="T77" fmla="*/ 233 h 299"/>
                <a:gd name="T78" fmla="*/ 292 w 679"/>
                <a:gd name="T79" fmla="*/ 205 h 299"/>
                <a:gd name="T80" fmla="*/ 282 w 679"/>
                <a:gd name="T81" fmla="*/ 205 h 299"/>
                <a:gd name="T82" fmla="*/ 156 w 679"/>
                <a:gd name="T83" fmla="*/ 224 h 299"/>
                <a:gd name="T84" fmla="*/ 118 w 679"/>
                <a:gd name="T85" fmla="*/ 243 h 2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9"/>
                <a:gd name="T130" fmla="*/ 0 h 299"/>
                <a:gd name="T131" fmla="*/ 679 w 679"/>
                <a:gd name="T132" fmla="*/ 299 h 2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9" h="299">
                  <a:moveTo>
                    <a:pt x="0" y="262"/>
                  </a:moveTo>
                  <a:lnTo>
                    <a:pt x="10" y="243"/>
                  </a:lnTo>
                  <a:lnTo>
                    <a:pt x="21" y="233"/>
                  </a:lnTo>
                  <a:lnTo>
                    <a:pt x="21" y="224"/>
                  </a:lnTo>
                  <a:lnTo>
                    <a:pt x="31" y="214"/>
                  </a:lnTo>
                  <a:lnTo>
                    <a:pt x="31" y="205"/>
                  </a:lnTo>
                  <a:lnTo>
                    <a:pt x="50" y="205"/>
                  </a:lnTo>
                  <a:lnTo>
                    <a:pt x="68" y="195"/>
                  </a:lnTo>
                  <a:lnTo>
                    <a:pt x="118" y="149"/>
                  </a:lnTo>
                  <a:lnTo>
                    <a:pt x="118" y="140"/>
                  </a:lnTo>
                  <a:lnTo>
                    <a:pt x="127" y="140"/>
                  </a:lnTo>
                  <a:lnTo>
                    <a:pt x="127" y="149"/>
                  </a:lnTo>
                  <a:lnTo>
                    <a:pt x="147" y="130"/>
                  </a:lnTo>
                  <a:lnTo>
                    <a:pt x="166" y="130"/>
                  </a:lnTo>
                  <a:lnTo>
                    <a:pt x="176" y="103"/>
                  </a:lnTo>
                  <a:lnTo>
                    <a:pt x="185" y="103"/>
                  </a:lnTo>
                  <a:lnTo>
                    <a:pt x="185" y="93"/>
                  </a:lnTo>
                  <a:lnTo>
                    <a:pt x="195" y="84"/>
                  </a:lnTo>
                  <a:lnTo>
                    <a:pt x="185" y="84"/>
                  </a:lnTo>
                  <a:lnTo>
                    <a:pt x="195" y="74"/>
                  </a:lnTo>
                  <a:lnTo>
                    <a:pt x="214" y="65"/>
                  </a:lnTo>
                  <a:lnTo>
                    <a:pt x="214" y="74"/>
                  </a:lnTo>
                  <a:lnTo>
                    <a:pt x="234" y="65"/>
                  </a:lnTo>
                  <a:lnTo>
                    <a:pt x="243" y="65"/>
                  </a:lnTo>
                  <a:lnTo>
                    <a:pt x="446" y="38"/>
                  </a:lnTo>
                  <a:lnTo>
                    <a:pt x="639" y="0"/>
                  </a:lnTo>
                  <a:lnTo>
                    <a:pt x="660" y="19"/>
                  </a:lnTo>
                  <a:lnTo>
                    <a:pt x="660" y="28"/>
                  </a:lnTo>
                  <a:lnTo>
                    <a:pt x="639" y="28"/>
                  </a:lnTo>
                  <a:lnTo>
                    <a:pt x="620" y="38"/>
                  </a:lnTo>
                  <a:lnTo>
                    <a:pt x="620" y="46"/>
                  </a:lnTo>
                  <a:lnTo>
                    <a:pt x="610" y="57"/>
                  </a:lnTo>
                  <a:lnTo>
                    <a:pt x="600" y="57"/>
                  </a:lnTo>
                  <a:lnTo>
                    <a:pt x="600" y="65"/>
                  </a:lnTo>
                  <a:lnTo>
                    <a:pt x="620" y="57"/>
                  </a:lnTo>
                  <a:lnTo>
                    <a:pt x="629" y="57"/>
                  </a:lnTo>
                  <a:lnTo>
                    <a:pt x="639" y="46"/>
                  </a:lnTo>
                  <a:lnTo>
                    <a:pt x="650" y="46"/>
                  </a:lnTo>
                  <a:lnTo>
                    <a:pt x="650" y="65"/>
                  </a:lnTo>
                  <a:lnTo>
                    <a:pt x="660" y="65"/>
                  </a:lnTo>
                  <a:lnTo>
                    <a:pt x="660" y="57"/>
                  </a:lnTo>
                  <a:lnTo>
                    <a:pt x="668" y="46"/>
                  </a:lnTo>
                  <a:lnTo>
                    <a:pt x="679" y="57"/>
                  </a:lnTo>
                  <a:lnTo>
                    <a:pt x="679" y="84"/>
                  </a:lnTo>
                  <a:lnTo>
                    <a:pt x="668" y="93"/>
                  </a:lnTo>
                  <a:lnTo>
                    <a:pt x="668" y="103"/>
                  </a:lnTo>
                  <a:lnTo>
                    <a:pt x="660" y="103"/>
                  </a:lnTo>
                  <a:lnTo>
                    <a:pt x="650" y="111"/>
                  </a:lnTo>
                  <a:lnTo>
                    <a:pt x="620" y="111"/>
                  </a:lnTo>
                  <a:lnTo>
                    <a:pt x="620" y="103"/>
                  </a:lnTo>
                  <a:lnTo>
                    <a:pt x="610" y="103"/>
                  </a:lnTo>
                  <a:lnTo>
                    <a:pt x="620" y="111"/>
                  </a:lnTo>
                  <a:lnTo>
                    <a:pt x="610" y="122"/>
                  </a:lnTo>
                  <a:lnTo>
                    <a:pt x="610" y="111"/>
                  </a:lnTo>
                  <a:lnTo>
                    <a:pt x="629" y="130"/>
                  </a:lnTo>
                  <a:lnTo>
                    <a:pt x="620" y="140"/>
                  </a:lnTo>
                  <a:lnTo>
                    <a:pt x="629" y="140"/>
                  </a:lnTo>
                  <a:lnTo>
                    <a:pt x="610" y="159"/>
                  </a:lnTo>
                  <a:lnTo>
                    <a:pt x="591" y="159"/>
                  </a:lnTo>
                  <a:lnTo>
                    <a:pt x="620" y="159"/>
                  </a:lnTo>
                  <a:lnTo>
                    <a:pt x="639" y="149"/>
                  </a:lnTo>
                  <a:lnTo>
                    <a:pt x="650" y="149"/>
                  </a:lnTo>
                  <a:lnTo>
                    <a:pt x="639" y="168"/>
                  </a:lnTo>
                  <a:lnTo>
                    <a:pt x="629" y="178"/>
                  </a:lnTo>
                  <a:lnTo>
                    <a:pt x="620" y="178"/>
                  </a:lnTo>
                  <a:lnTo>
                    <a:pt x="610" y="186"/>
                  </a:lnTo>
                  <a:lnTo>
                    <a:pt x="600" y="186"/>
                  </a:lnTo>
                  <a:lnTo>
                    <a:pt x="581" y="205"/>
                  </a:lnTo>
                  <a:lnTo>
                    <a:pt x="581" y="214"/>
                  </a:lnTo>
                  <a:lnTo>
                    <a:pt x="562" y="224"/>
                  </a:lnTo>
                  <a:lnTo>
                    <a:pt x="552" y="233"/>
                  </a:lnTo>
                  <a:lnTo>
                    <a:pt x="542" y="251"/>
                  </a:lnTo>
                  <a:lnTo>
                    <a:pt x="542" y="280"/>
                  </a:lnTo>
                  <a:lnTo>
                    <a:pt x="533" y="289"/>
                  </a:lnTo>
                  <a:lnTo>
                    <a:pt x="504" y="289"/>
                  </a:lnTo>
                  <a:lnTo>
                    <a:pt x="494" y="299"/>
                  </a:lnTo>
                  <a:lnTo>
                    <a:pt x="398" y="224"/>
                  </a:lnTo>
                  <a:lnTo>
                    <a:pt x="311" y="233"/>
                  </a:lnTo>
                  <a:lnTo>
                    <a:pt x="301" y="224"/>
                  </a:lnTo>
                  <a:lnTo>
                    <a:pt x="292" y="205"/>
                  </a:lnTo>
                  <a:lnTo>
                    <a:pt x="282" y="214"/>
                  </a:lnTo>
                  <a:lnTo>
                    <a:pt x="282" y="205"/>
                  </a:lnTo>
                  <a:lnTo>
                    <a:pt x="176" y="214"/>
                  </a:lnTo>
                  <a:lnTo>
                    <a:pt x="156" y="224"/>
                  </a:lnTo>
                  <a:lnTo>
                    <a:pt x="147" y="233"/>
                  </a:lnTo>
                  <a:lnTo>
                    <a:pt x="118" y="243"/>
                  </a:lnTo>
                  <a:lnTo>
                    <a:pt x="0" y="262"/>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59" name="Freeform 44"/>
            <p:cNvSpPr>
              <a:spLocks/>
            </p:cNvSpPr>
            <p:nvPr/>
          </p:nvSpPr>
          <p:spPr bwMode="auto">
            <a:xfrm>
              <a:off x="4205" y="2675"/>
              <a:ext cx="469" cy="373"/>
            </a:xfrm>
            <a:custGeom>
              <a:avLst/>
              <a:gdLst>
                <a:gd name="T0" fmla="*/ 232 w 386"/>
                <a:gd name="T1" fmla="*/ 306 h 306"/>
                <a:gd name="T2" fmla="*/ 213 w 386"/>
                <a:gd name="T3" fmla="*/ 297 h 306"/>
                <a:gd name="T4" fmla="*/ 203 w 386"/>
                <a:gd name="T5" fmla="*/ 270 h 306"/>
                <a:gd name="T6" fmla="*/ 184 w 386"/>
                <a:gd name="T7" fmla="*/ 251 h 306"/>
                <a:gd name="T8" fmla="*/ 184 w 386"/>
                <a:gd name="T9" fmla="*/ 232 h 306"/>
                <a:gd name="T10" fmla="*/ 164 w 386"/>
                <a:gd name="T11" fmla="*/ 214 h 306"/>
                <a:gd name="T12" fmla="*/ 145 w 386"/>
                <a:gd name="T13" fmla="*/ 203 h 306"/>
                <a:gd name="T14" fmla="*/ 126 w 386"/>
                <a:gd name="T15" fmla="*/ 185 h 306"/>
                <a:gd name="T16" fmla="*/ 126 w 386"/>
                <a:gd name="T17" fmla="*/ 168 h 306"/>
                <a:gd name="T18" fmla="*/ 106 w 386"/>
                <a:gd name="T19" fmla="*/ 168 h 306"/>
                <a:gd name="T20" fmla="*/ 87 w 386"/>
                <a:gd name="T21" fmla="*/ 139 h 306"/>
                <a:gd name="T22" fmla="*/ 68 w 386"/>
                <a:gd name="T23" fmla="*/ 139 h 306"/>
                <a:gd name="T24" fmla="*/ 68 w 386"/>
                <a:gd name="T25" fmla="*/ 132 h 306"/>
                <a:gd name="T26" fmla="*/ 58 w 386"/>
                <a:gd name="T27" fmla="*/ 121 h 306"/>
                <a:gd name="T28" fmla="*/ 48 w 386"/>
                <a:gd name="T29" fmla="*/ 103 h 306"/>
                <a:gd name="T30" fmla="*/ 48 w 386"/>
                <a:gd name="T31" fmla="*/ 94 h 306"/>
                <a:gd name="T32" fmla="*/ 29 w 386"/>
                <a:gd name="T33" fmla="*/ 94 h 306"/>
                <a:gd name="T34" fmla="*/ 0 w 386"/>
                <a:gd name="T35" fmla="*/ 75 h 306"/>
                <a:gd name="T36" fmla="*/ 0 w 386"/>
                <a:gd name="T37" fmla="*/ 57 h 306"/>
                <a:gd name="T38" fmla="*/ 19 w 386"/>
                <a:gd name="T39" fmla="*/ 38 h 306"/>
                <a:gd name="T40" fmla="*/ 10 w 386"/>
                <a:gd name="T41" fmla="*/ 38 h 306"/>
                <a:gd name="T42" fmla="*/ 39 w 386"/>
                <a:gd name="T43" fmla="*/ 28 h 306"/>
                <a:gd name="T44" fmla="*/ 48 w 386"/>
                <a:gd name="T45" fmla="*/ 19 h 306"/>
                <a:gd name="T46" fmla="*/ 68 w 386"/>
                <a:gd name="T47" fmla="*/ 10 h 306"/>
                <a:gd name="T48" fmla="*/ 174 w 386"/>
                <a:gd name="T49" fmla="*/ 0 h 306"/>
                <a:gd name="T50" fmla="*/ 174 w 386"/>
                <a:gd name="T51" fmla="*/ 10 h 306"/>
                <a:gd name="T52" fmla="*/ 184 w 386"/>
                <a:gd name="T53" fmla="*/ 0 h 306"/>
                <a:gd name="T54" fmla="*/ 193 w 386"/>
                <a:gd name="T55" fmla="*/ 19 h 306"/>
                <a:gd name="T56" fmla="*/ 203 w 386"/>
                <a:gd name="T57" fmla="*/ 28 h 306"/>
                <a:gd name="T58" fmla="*/ 290 w 386"/>
                <a:gd name="T59" fmla="*/ 19 h 306"/>
                <a:gd name="T60" fmla="*/ 386 w 386"/>
                <a:gd name="T61" fmla="*/ 94 h 306"/>
                <a:gd name="T62" fmla="*/ 367 w 386"/>
                <a:gd name="T63" fmla="*/ 113 h 306"/>
                <a:gd name="T64" fmla="*/ 357 w 386"/>
                <a:gd name="T65" fmla="*/ 132 h 306"/>
                <a:gd name="T66" fmla="*/ 357 w 386"/>
                <a:gd name="T67" fmla="*/ 139 h 306"/>
                <a:gd name="T68" fmla="*/ 347 w 386"/>
                <a:gd name="T69" fmla="*/ 149 h 306"/>
                <a:gd name="T70" fmla="*/ 347 w 386"/>
                <a:gd name="T71" fmla="*/ 176 h 306"/>
                <a:gd name="T72" fmla="*/ 336 w 386"/>
                <a:gd name="T73" fmla="*/ 176 h 306"/>
                <a:gd name="T74" fmla="*/ 318 w 386"/>
                <a:gd name="T75" fmla="*/ 195 h 306"/>
                <a:gd name="T76" fmla="*/ 318 w 386"/>
                <a:gd name="T77" fmla="*/ 203 h 306"/>
                <a:gd name="T78" fmla="*/ 290 w 386"/>
                <a:gd name="T79" fmla="*/ 232 h 306"/>
                <a:gd name="T80" fmla="*/ 280 w 386"/>
                <a:gd name="T81" fmla="*/ 232 h 306"/>
                <a:gd name="T82" fmla="*/ 280 w 386"/>
                <a:gd name="T83" fmla="*/ 241 h 306"/>
                <a:gd name="T84" fmla="*/ 271 w 386"/>
                <a:gd name="T85" fmla="*/ 251 h 306"/>
                <a:gd name="T86" fmla="*/ 261 w 386"/>
                <a:gd name="T87" fmla="*/ 251 h 306"/>
                <a:gd name="T88" fmla="*/ 261 w 386"/>
                <a:gd name="T89" fmla="*/ 260 h 306"/>
                <a:gd name="T90" fmla="*/ 251 w 386"/>
                <a:gd name="T91" fmla="*/ 270 h 306"/>
                <a:gd name="T92" fmla="*/ 242 w 386"/>
                <a:gd name="T93" fmla="*/ 270 h 306"/>
                <a:gd name="T94" fmla="*/ 242 w 386"/>
                <a:gd name="T95" fmla="*/ 289 h 306"/>
                <a:gd name="T96" fmla="*/ 232 w 386"/>
                <a:gd name="T97" fmla="*/ 297 h 306"/>
                <a:gd name="T98" fmla="*/ 232 w 386"/>
                <a:gd name="T99" fmla="*/ 306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6"/>
                <a:gd name="T151" fmla="*/ 0 h 306"/>
                <a:gd name="T152" fmla="*/ 386 w 386"/>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6" h="306">
                  <a:moveTo>
                    <a:pt x="232" y="306"/>
                  </a:moveTo>
                  <a:lnTo>
                    <a:pt x="213" y="297"/>
                  </a:lnTo>
                  <a:lnTo>
                    <a:pt x="203" y="270"/>
                  </a:lnTo>
                  <a:lnTo>
                    <a:pt x="184" y="251"/>
                  </a:lnTo>
                  <a:lnTo>
                    <a:pt x="184" y="232"/>
                  </a:lnTo>
                  <a:lnTo>
                    <a:pt x="164" y="214"/>
                  </a:lnTo>
                  <a:lnTo>
                    <a:pt x="145" y="203"/>
                  </a:lnTo>
                  <a:lnTo>
                    <a:pt x="126" y="185"/>
                  </a:lnTo>
                  <a:lnTo>
                    <a:pt x="126" y="168"/>
                  </a:lnTo>
                  <a:lnTo>
                    <a:pt x="106" y="168"/>
                  </a:lnTo>
                  <a:lnTo>
                    <a:pt x="87" y="139"/>
                  </a:lnTo>
                  <a:lnTo>
                    <a:pt x="68" y="139"/>
                  </a:lnTo>
                  <a:lnTo>
                    <a:pt x="68" y="132"/>
                  </a:lnTo>
                  <a:lnTo>
                    <a:pt x="58" y="121"/>
                  </a:lnTo>
                  <a:lnTo>
                    <a:pt x="48" y="103"/>
                  </a:lnTo>
                  <a:lnTo>
                    <a:pt x="48" y="94"/>
                  </a:lnTo>
                  <a:lnTo>
                    <a:pt x="29" y="94"/>
                  </a:lnTo>
                  <a:lnTo>
                    <a:pt x="0" y="75"/>
                  </a:lnTo>
                  <a:lnTo>
                    <a:pt x="0" y="57"/>
                  </a:lnTo>
                  <a:lnTo>
                    <a:pt x="19" y="38"/>
                  </a:lnTo>
                  <a:lnTo>
                    <a:pt x="10" y="38"/>
                  </a:lnTo>
                  <a:lnTo>
                    <a:pt x="39" y="28"/>
                  </a:lnTo>
                  <a:lnTo>
                    <a:pt x="48" y="19"/>
                  </a:lnTo>
                  <a:lnTo>
                    <a:pt x="68" y="10"/>
                  </a:lnTo>
                  <a:lnTo>
                    <a:pt x="174" y="0"/>
                  </a:lnTo>
                  <a:lnTo>
                    <a:pt x="174" y="10"/>
                  </a:lnTo>
                  <a:lnTo>
                    <a:pt x="184" y="0"/>
                  </a:lnTo>
                  <a:lnTo>
                    <a:pt x="193" y="19"/>
                  </a:lnTo>
                  <a:lnTo>
                    <a:pt x="203" y="28"/>
                  </a:lnTo>
                  <a:lnTo>
                    <a:pt x="290" y="19"/>
                  </a:lnTo>
                  <a:lnTo>
                    <a:pt x="386" y="94"/>
                  </a:lnTo>
                  <a:lnTo>
                    <a:pt x="367" y="113"/>
                  </a:lnTo>
                  <a:lnTo>
                    <a:pt x="357" y="132"/>
                  </a:lnTo>
                  <a:lnTo>
                    <a:pt x="357" y="139"/>
                  </a:lnTo>
                  <a:lnTo>
                    <a:pt x="347" y="149"/>
                  </a:lnTo>
                  <a:lnTo>
                    <a:pt x="347" y="176"/>
                  </a:lnTo>
                  <a:lnTo>
                    <a:pt x="336" y="176"/>
                  </a:lnTo>
                  <a:lnTo>
                    <a:pt x="318" y="195"/>
                  </a:lnTo>
                  <a:lnTo>
                    <a:pt x="318" y="203"/>
                  </a:lnTo>
                  <a:lnTo>
                    <a:pt x="290" y="232"/>
                  </a:lnTo>
                  <a:lnTo>
                    <a:pt x="280" y="232"/>
                  </a:lnTo>
                  <a:lnTo>
                    <a:pt x="280" y="241"/>
                  </a:lnTo>
                  <a:lnTo>
                    <a:pt x="271" y="251"/>
                  </a:lnTo>
                  <a:lnTo>
                    <a:pt x="261" y="251"/>
                  </a:lnTo>
                  <a:lnTo>
                    <a:pt x="261" y="260"/>
                  </a:lnTo>
                  <a:lnTo>
                    <a:pt x="251" y="270"/>
                  </a:lnTo>
                  <a:lnTo>
                    <a:pt x="242" y="270"/>
                  </a:lnTo>
                  <a:lnTo>
                    <a:pt x="242" y="289"/>
                  </a:lnTo>
                  <a:lnTo>
                    <a:pt x="232" y="297"/>
                  </a:lnTo>
                  <a:lnTo>
                    <a:pt x="232" y="306"/>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0" name="Freeform 45"/>
            <p:cNvSpPr>
              <a:spLocks/>
            </p:cNvSpPr>
            <p:nvPr/>
          </p:nvSpPr>
          <p:spPr bwMode="auto">
            <a:xfrm>
              <a:off x="3981" y="2722"/>
              <a:ext cx="518" cy="542"/>
            </a:xfrm>
            <a:custGeom>
              <a:avLst/>
              <a:gdLst>
                <a:gd name="T0" fmla="*/ 0 w 427"/>
                <a:gd name="T1" fmla="*/ 27 h 445"/>
                <a:gd name="T2" fmla="*/ 58 w 427"/>
                <a:gd name="T3" fmla="*/ 230 h 445"/>
                <a:gd name="T4" fmla="*/ 69 w 427"/>
                <a:gd name="T5" fmla="*/ 241 h 445"/>
                <a:gd name="T6" fmla="*/ 69 w 427"/>
                <a:gd name="T7" fmla="*/ 259 h 445"/>
                <a:gd name="T8" fmla="*/ 77 w 427"/>
                <a:gd name="T9" fmla="*/ 268 h 445"/>
                <a:gd name="T10" fmla="*/ 87 w 427"/>
                <a:gd name="T11" fmla="*/ 268 h 445"/>
                <a:gd name="T12" fmla="*/ 77 w 427"/>
                <a:gd name="T13" fmla="*/ 278 h 445"/>
                <a:gd name="T14" fmla="*/ 87 w 427"/>
                <a:gd name="T15" fmla="*/ 287 h 445"/>
                <a:gd name="T16" fmla="*/ 87 w 427"/>
                <a:gd name="T17" fmla="*/ 297 h 445"/>
                <a:gd name="T18" fmla="*/ 77 w 427"/>
                <a:gd name="T19" fmla="*/ 305 h 445"/>
                <a:gd name="T20" fmla="*/ 77 w 427"/>
                <a:gd name="T21" fmla="*/ 343 h 445"/>
                <a:gd name="T22" fmla="*/ 87 w 427"/>
                <a:gd name="T23" fmla="*/ 370 h 445"/>
                <a:gd name="T24" fmla="*/ 87 w 427"/>
                <a:gd name="T25" fmla="*/ 389 h 445"/>
                <a:gd name="T26" fmla="*/ 98 w 427"/>
                <a:gd name="T27" fmla="*/ 408 h 445"/>
                <a:gd name="T28" fmla="*/ 98 w 427"/>
                <a:gd name="T29" fmla="*/ 418 h 445"/>
                <a:gd name="T30" fmla="*/ 106 w 427"/>
                <a:gd name="T31" fmla="*/ 427 h 445"/>
                <a:gd name="T32" fmla="*/ 106 w 427"/>
                <a:gd name="T33" fmla="*/ 445 h 445"/>
                <a:gd name="T34" fmla="*/ 330 w 427"/>
                <a:gd name="T35" fmla="*/ 427 h 445"/>
                <a:gd name="T36" fmla="*/ 330 w 427"/>
                <a:gd name="T37" fmla="*/ 437 h 445"/>
                <a:gd name="T38" fmla="*/ 340 w 427"/>
                <a:gd name="T39" fmla="*/ 445 h 445"/>
                <a:gd name="T40" fmla="*/ 349 w 427"/>
                <a:gd name="T41" fmla="*/ 445 h 445"/>
                <a:gd name="T42" fmla="*/ 349 w 427"/>
                <a:gd name="T43" fmla="*/ 437 h 445"/>
                <a:gd name="T44" fmla="*/ 340 w 427"/>
                <a:gd name="T45" fmla="*/ 408 h 445"/>
                <a:gd name="T46" fmla="*/ 349 w 427"/>
                <a:gd name="T47" fmla="*/ 399 h 445"/>
                <a:gd name="T48" fmla="*/ 369 w 427"/>
                <a:gd name="T49" fmla="*/ 399 h 445"/>
                <a:gd name="T50" fmla="*/ 378 w 427"/>
                <a:gd name="T51" fmla="*/ 408 h 445"/>
                <a:gd name="T52" fmla="*/ 388 w 427"/>
                <a:gd name="T53" fmla="*/ 399 h 445"/>
                <a:gd name="T54" fmla="*/ 388 w 427"/>
                <a:gd name="T55" fmla="*/ 362 h 445"/>
                <a:gd name="T56" fmla="*/ 398 w 427"/>
                <a:gd name="T57" fmla="*/ 324 h 445"/>
                <a:gd name="T58" fmla="*/ 398 w 427"/>
                <a:gd name="T59" fmla="*/ 305 h 445"/>
                <a:gd name="T60" fmla="*/ 407 w 427"/>
                <a:gd name="T61" fmla="*/ 297 h 445"/>
                <a:gd name="T62" fmla="*/ 407 w 427"/>
                <a:gd name="T63" fmla="*/ 278 h 445"/>
                <a:gd name="T64" fmla="*/ 417 w 427"/>
                <a:gd name="T65" fmla="*/ 278 h 445"/>
                <a:gd name="T66" fmla="*/ 417 w 427"/>
                <a:gd name="T67" fmla="*/ 268 h 445"/>
                <a:gd name="T68" fmla="*/ 427 w 427"/>
                <a:gd name="T69" fmla="*/ 268 h 445"/>
                <a:gd name="T70" fmla="*/ 417 w 427"/>
                <a:gd name="T71" fmla="*/ 268 h 445"/>
                <a:gd name="T72" fmla="*/ 398 w 427"/>
                <a:gd name="T73" fmla="*/ 259 h 445"/>
                <a:gd name="T74" fmla="*/ 388 w 427"/>
                <a:gd name="T75" fmla="*/ 230 h 445"/>
                <a:gd name="T76" fmla="*/ 369 w 427"/>
                <a:gd name="T77" fmla="*/ 213 h 445"/>
                <a:gd name="T78" fmla="*/ 369 w 427"/>
                <a:gd name="T79" fmla="*/ 194 h 445"/>
                <a:gd name="T80" fmla="*/ 349 w 427"/>
                <a:gd name="T81" fmla="*/ 176 h 445"/>
                <a:gd name="T82" fmla="*/ 330 w 427"/>
                <a:gd name="T83" fmla="*/ 165 h 445"/>
                <a:gd name="T84" fmla="*/ 311 w 427"/>
                <a:gd name="T85" fmla="*/ 147 h 445"/>
                <a:gd name="T86" fmla="*/ 311 w 427"/>
                <a:gd name="T87" fmla="*/ 128 h 445"/>
                <a:gd name="T88" fmla="*/ 291 w 427"/>
                <a:gd name="T89" fmla="*/ 128 h 445"/>
                <a:gd name="T90" fmla="*/ 272 w 427"/>
                <a:gd name="T91" fmla="*/ 101 h 445"/>
                <a:gd name="T92" fmla="*/ 251 w 427"/>
                <a:gd name="T93" fmla="*/ 101 h 445"/>
                <a:gd name="T94" fmla="*/ 251 w 427"/>
                <a:gd name="T95" fmla="*/ 92 h 445"/>
                <a:gd name="T96" fmla="*/ 243 w 427"/>
                <a:gd name="T97" fmla="*/ 83 h 445"/>
                <a:gd name="T98" fmla="*/ 233 w 427"/>
                <a:gd name="T99" fmla="*/ 65 h 445"/>
                <a:gd name="T100" fmla="*/ 233 w 427"/>
                <a:gd name="T101" fmla="*/ 56 h 445"/>
                <a:gd name="T102" fmla="*/ 214 w 427"/>
                <a:gd name="T103" fmla="*/ 56 h 445"/>
                <a:gd name="T104" fmla="*/ 185 w 427"/>
                <a:gd name="T105" fmla="*/ 37 h 445"/>
                <a:gd name="T106" fmla="*/ 185 w 427"/>
                <a:gd name="T107" fmla="*/ 19 h 445"/>
                <a:gd name="T108" fmla="*/ 204 w 427"/>
                <a:gd name="T109" fmla="*/ 0 h 445"/>
                <a:gd name="T110" fmla="*/ 193 w 427"/>
                <a:gd name="T111" fmla="*/ 0 h 445"/>
                <a:gd name="T112" fmla="*/ 77 w 427"/>
                <a:gd name="T113" fmla="*/ 19 h 445"/>
                <a:gd name="T114" fmla="*/ 0 w 427"/>
                <a:gd name="T115" fmla="*/ 27 h 4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7"/>
                <a:gd name="T175" fmla="*/ 0 h 445"/>
                <a:gd name="T176" fmla="*/ 427 w 427"/>
                <a:gd name="T177" fmla="*/ 445 h 4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7" h="445">
                  <a:moveTo>
                    <a:pt x="0" y="27"/>
                  </a:moveTo>
                  <a:lnTo>
                    <a:pt x="58" y="230"/>
                  </a:lnTo>
                  <a:lnTo>
                    <a:pt x="69" y="241"/>
                  </a:lnTo>
                  <a:lnTo>
                    <a:pt x="69" y="259"/>
                  </a:lnTo>
                  <a:lnTo>
                    <a:pt x="77" y="268"/>
                  </a:lnTo>
                  <a:lnTo>
                    <a:pt x="87" y="268"/>
                  </a:lnTo>
                  <a:lnTo>
                    <a:pt x="77" y="278"/>
                  </a:lnTo>
                  <a:lnTo>
                    <a:pt x="87" y="287"/>
                  </a:lnTo>
                  <a:lnTo>
                    <a:pt x="87" y="297"/>
                  </a:lnTo>
                  <a:lnTo>
                    <a:pt x="77" y="305"/>
                  </a:lnTo>
                  <a:lnTo>
                    <a:pt x="77" y="343"/>
                  </a:lnTo>
                  <a:lnTo>
                    <a:pt x="87" y="370"/>
                  </a:lnTo>
                  <a:lnTo>
                    <a:pt x="87" y="389"/>
                  </a:lnTo>
                  <a:lnTo>
                    <a:pt x="98" y="408"/>
                  </a:lnTo>
                  <a:lnTo>
                    <a:pt x="98" y="418"/>
                  </a:lnTo>
                  <a:lnTo>
                    <a:pt x="106" y="427"/>
                  </a:lnTo>
                  <a:lnTo>
                    <a:pt x="106" y="445"/>
                  </a:lnTo>
                  <a:lnTo>
                    <a:pt x="330" y="427"/>
                  </a:lnTo>
                  <a:lnTo>
                    <a:pt x="330" y="437"/>
                  </a:lnTo>
                  <a:lnTo>
                    <a:pt x="340" y="445"/>
                  </a:lnTo>
                  <a:lnTo>
                    <a:pt x="349" y="445"/>
                  </a:lnTo>
                  <a:lnTo>
                    <a:pt x="349" y="437"/>
                  </a:lnTo>
                  <a:lnTo>
                    <a:pt x="340" y="408"/>
                  </a:lnTo>
                  <a:lnTo>
                    <a:pt x="349" y="399"/>
                  </a:lnTo>
                  <a:lnTo>
                    <a:pt x="369" y="399"/>
                  </a:lnTo>
                  <a:lnTo>
                    <a:pt x="378" y="408"/>
                  </a:lnTo>
                  <a:lnTo>
                    <a:pt x="388" y="399"/>
                  </a:lnTo>
                  <a:lnTo>
                    <a:pt x="388" y="362"/>
                  </a:lnTo>
                  <a:lnTo>
                    <a:pt x="398" y="324"/>
                  </a:lnTo>
                  <a:lnTo>
                    <a:pt x="398" y="305"/>
                  </a:lnTo>
                  <a:lnTo>
                    <a:pt x="407" y="297"/>
                  </a:lnTo>
                  <a:lnTo>
                    <a:pt x="407" y="278"/>
                  </a:lnTo>
                  <a:lnTo>
                    <a:pt x="417" y="278"/>
                  </a:lnTo>
                  <a:lnTo>
                    <a:pt x="417" y="268"/>
                  </a:lnTo>
                  <a:lnTo>
                    <a:pt x="427" y="268"/>
                  </a:lnTo>
                  <a:lnTo>
                    <a:pt x="417" y="268"/>
                  </a:lnTo>
                  <a:lnTo>
                    <a:pt x="398" y="259"/>
                  </a:lnTo>
                  <a:lnTo>
                    <a:pt x="388" y="230"/>
                  </a:lnTo>
                  <a:lnTo>
                    <a:pt x="369" y="213"/>
                  </a:lnTo>
                  <a:lnTo>
                    <a:pt x="369" y="194"/>
                  </a:lnTo>
                  <a:lnTo>
                    <a:pt x="349" y="176"/>
                  </a:lnTo>
                  <a:lnTo>
                    <a:pt x="330" y="165"/>
                  </a:lnTo>
                  <a:lnTo>
                    <a:pt x="311" y="147"/>
                  </a:lnTo>
                  <a:lnTo>
                    <a:pt x="311" y="128"/>
                  </a:lnTo>
                  <a:lnTo>
                    <a:pt x="291" y="128"/>
                  </a:lnTo>
                  <a:lnTo>
                    <a:pt x="272" y="101"/>
                  </a:lnTo>
                  <a:lnTo>
                    <a:pt x="251" y="101"/>
                  </a:lnTo>
                  <a:lnTo>
                    <a:pt x="251" y="92"/>
                  </a:lnTo>
                  <a:lnTo>
                    <a:pt x="243" y="83"/>
                  </a:lnTo>
                  <a:lnTo>
                    <a:pt x="233" y="65"/>
                  </a:lnTo>
                  <a:lnTo>
                    <a:pt x="233" y="56"/>
                  </a:lnTo>
                  <a:lnTo>
                    <a:pt x="214" y="56"/>
                  </a:lnTo>
                  <a:lnTo>
                    <a:pt x="185" y="37"/>
                  </a:lnTo>
                  <a:lnTo>
                    <a:pt x="185" y="19"/>
                  </a:lnTo>
                  <a:lnTo>
                    <a:pt x="204" y="0"/>
                  </a:lnTo>
                  <a:lnTo>
                    <a:pt x="193" y="0"/>
                  </a:lnTo>
                  <a:lnTo>
                    <a:pt x="77" y="19"/>
                  </a:lnTo>
                  <a:lnTo>
                    <a:pt x="0" y="27"/>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1" name="Freeform 46"/>
            <p:cNvSpPr>
              <a:spLocks/>
            </p:cNvSpPr>
            <p:nvPr/>
          </p:nvSpPr>
          <p:spPr bwMode="auto">
            <a:xfrm>
              <a:off x="3840" y="3208"/>
              <a:ext cx="846" cy="658"/>
            </a:xfrm>
            <a:custGeom>
              <a:avLst/>
              <a:gdLst>
                <a:gd name="T0" fmla="*/ 0 w 697"/>
                <a:gd name="T1" fmla="*/ 38 h 540"/>
                <a:gd name="T2" fmla="*/ 19 w 697"/>
                <a:gd name="T3" fmla="*/ 74 h 540"/>
                <a:gd name="T4" fmla="*/ 38 w 697"/>
                <a:gd name="T5" fmla="*/ 103 h 540"/>
                <a:gd name="T6" fmla="*/ 58 w 697"/>
                <a:gd name="T7" fmla="*/ 84 h 540"/>
                <a:gd name="T8" fmla="*/ 67 w 697"/>
                <a:gd name="T9" fmla="*/ 93 h 540"/>
                <a:gd name="T10" fmla="*/ 106 w 697"/>
                <a:gd name="T11" fmla="*/ 93 h 540"/>
                <a:gd name="T12" fmla="*/ 135 w 697"/>
                <a:gd name="T13" fmla="*/ 103 h 540"/>
                <a:gd name="T14" fmla="*/ 164 w 697"/>
                <a:gd name="T15" fmla="*/ 111 h 540"/>
                <a:gd name="T16" fmla="*/ 164 w 697"/>
                <a:gd name="T17" fmla="*/ 103 h 540"/>
                <a:gd name="T18" fmla="*/ 193 w 697"/>
                <a:gd name="T19" fmla="*/ 149 h 540"/>
                <a:gd name="T20" fmla="*/ 193 w 697"/>
                <a:gd name="T21" fmla="*/ 149 h 540"/>
                <a:gd name="T22" fmla="*/ 243 w 697"/>
                <a:gd name="T23" fmla="*/ 140 h 540"/>
                <a:gd name="T24" fmla="*/ 280 w 697"/>
                <a:gd name="T25" fmla="*/ 122 h 540"/>
                <a:gd name="T26" fmla="*/ 272 w 697"/>
                <a:gd name="T27" fmla="*/ 111 h 540"/>
                <a:gd name="T28" fmla="*/ 309 w 697"/>
                <a:gd name="T29" fmla="*/ 93 h 540"/>
                <a:gd name="T30" fmla="*/ 349 w 697"/>
                <a:gd name="T31" fmla="*/ 122 h 540"/>
                <a:gd name="T32" fmla="*/ 388 w 697"/>
                <a:gd name="T33" fmla="*/ 168 h 540"/>
                <a:gd name="T34" fmla="*/ 417 w 697"/>
                <a:gd name="T35" fmla="*/ 178 h 540"/>
                <a:gd name="T36" fmla="*/ 436 w 697"/>
                <a:gd name="T37" fmla="*/ 195 h 540"/>
                <a:gd name="T38" fmla="*/ 427 w 697"/>
                <a:gd name="T39" fmla="*/ 280 h 540"/>
                <a:gd name="T40" fmla="*/ 446 w 697"/>
                <a:gd name="T41" fmla="*/ 318 h 540"/>
                <a:gd name="T42" fmla="*/ 446 w 697"/>
                <a:gd name="T43" fmla="*/ 299 h 540"/>
                <a:gd name="T44" fmla="*/ 456 w 697"/>
                <a:gd name="T45" fmla="*/ 280 h 540"/>
                <a:gd name="T46" fmla="*/ 465 w 697"/>
                <a:gd name="T47" fmla="*/ 299 h 540"/>
                <a:gd name="T48" fmla="*/ 475 w 697"/>
                <a:gd name="T49" fmla="*/ 289 h 540"/>
                <a:gd name="T50" fmla="*/ 465 w 697"/>
                <a:gd name="T51" fmla="*/ 308 h 540"/>
                <a:gd name="T52" fmla="*/ 456 w 697"/>
                <a:gd name="T53" fmla="*/ 344 h 540"/>
                <a:gd name="T54" fmla="*/ 485 w 697"/>
                <a:gd name="T55" fmla="*/ 381 h 540"/>
                <a:gd name="T56" fmla="*/ 514 w 697"/>
                <a:gd name="T57" fmla="*/ 390 h 540"/>
                <a:gd name="T58" fmla="*/ 533 w 697"/>
                <a:gd name="T59" fmla="*/ 427 h 540"/>
                <a:gd name="T60" fmla="*/ 583 w 697"/>
                <a:gd name="T61" fmla="*/ 475 h 540"/>
                <a:gd name="T62" fmla="*/ 619 w 697"/>
                <a:gd name="T63" fmla="*/ 521 h 540"/>
                <a:gd name="T64" fmla="*/ 629 w 697"/>
                <a:gd name="T65" fmla="*/ 530 h 540"/>
                <a:gd name="T66" fmla="*/ 619 w 697"/>
                <a:gd name="T67" fmla="*/ 540 h 540"/>
                <a:gd name="T68" fmla="*/ 677 w 697"/>
                <a:gd name="T69" fmla="*/ 521 h 540"/>
                <a:gd name="T70" fmla="*/ 687 w 697"/>
                <a:gd name="T71" fmla="*/ 502 h 540"/>
                <a:gd name="T72" fmla="*/ 677 w 697"/>
                <a:gd name="T73" fmla="*/ 475 h 540"/>
                <a:gd name="T74" fmla="*/ 697 w 697"/>
                <a:gd name="T75" fmla="*/ 465 h 540"/>
                <a:gd name="T76" fmla="*/ 687 w 697"/>
                <a:gd name="T77" fmla="*/ 381 h 540"/>
                <a:gd name="T78" fmla="*/ 677 w 697"/>
                <a:gd name="T79" fmla="*/ 344 h 540"/>
                <a:gd name="T80" fmla="*/ 639 w 697"/>
                <a:gd name="T81" fmla="*/ 280 h 540"/>
                <a:gd name="T82" fmla="*/ 619 w 697"/>
                <a:gd name="T83" fmla="*/ 243 h 540"/>
                <a:gd name="T84" fmla="*/ 610 w 697"/>
                <a:gd name="T85" fmla="*/ 224 h 540"/>
                <a:gd name="T86" fmla="*/ 602 w 697"/>
                <a:gd name="T87" fmla="*/ 178 h 540"/>
                <a:gd name="T88" fmla="*/ 572 w 697"/>
                <a:gd name="T89" fmla="*/ 159 h 540"/>
                <a:gd name="T90" fmla="*/ 533 w 697"/>
                <a:gd name="T91" fmla="*/ 74 h 540"/>
                <a:gd name="T92" fmla="*/ 523 w 697"/>
                <a:gd name="T93" fmla="*/ 38 h 540"/>
                <a:gd name="T94" fmla="*/ 504 w 697"/>
                <a:gd name="T95" fmla="*/ 9 h 540"/>
                <a:gd name="T96" fmla="*/ 494 w 697"/>
                <a:gd name="T97" fmla="*/ 9 h 540"/>
                <a:gd name="T98" fmla="*/ 465 w 697"/>
                <a:gd name="T99" fmla="*/ 0 h 540"/>
                <a:gd name="T100" fmla="*/ 465 w 697"/>
                <a:gd name="T101" fmla="*/ 38 h 540"/>
                <a:gd name="T102" fmla="*/ 456 w 697"/>
                <a:gd name="T103" fmla="*/ 46 h 540"/>
                <a:gd name="T104" fmla="*/ 446 w 697"/>
                <a:gd name="T105" fmla="*/ 28 h 540"/>
                <a:gd name="T106" fmla="*/ 222 w 697"/>
                <a:gd name="T107" fmla="*/ 28 h 5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7"/>
                <a:gd name="T163" fmla="*/ 0 h 540"/>
                <a:gd name="T164" fmla="*/ 697 w 697"/>
                <a:gd name="T165" fmla="*/ 540 h 5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7" h="540">
                  <a:moveTo>
                    <a:pt x="214" y="19"/>
                  </a:moveTo>
                  <a:lnTo>
                    <a:pt x="0" y="38"/>
                  </a:lnTo>
                  <a:lnTo>
                    <a:pt x="0" y="57"/>
                  </a:lnTo>
                  <a:lnTo>
                    <a:pt x="19" y="74"/>
                  </a:lnTo>
                  <a:lnTo>
                    <a:pt x="19" y="103"/>
                  </a:lnTo>
                  <a:lnTo>
                    <a:pt x="38" y="103"/>
                  </a:lnTo>
                  <a:lnTo>
                    <a:pt x="38" y="84"/>
                  </a:lnTo>
                  <a:lnTo>
                    <a:pt x="58" y="84"/>
                  </a:lnTo>
                  <a:lnTo>
                    <a:pt x="48" y="93"/>
                  </a:lnTo>
                  <a:lnTo>
                    <a:pt x="67" y="93"/>
                  </a:lnTo>
                  <a:lnTo>
                    <a:pt x="106" y="84"/>
                  </a:lnTo>
                  <a:lnTo>
                    <a:pt x="106" y="93"/>
                  </a:lnTo>
                  <a:lnTo>
                    <a:pt x="125" y="93"/>
                  </a:lnTo>
                  <a:lnTo>
                    <a:pt x="135" y="103"/>
                  </a:lnTo>
                  <a:lnTo>
                    <a:pt x="154" y="103"/>
                  </a:lnTo>
                  <a:lnTo>
                    <a:pt x="164" y="111"/>
                  </a:lnTo>
                  <a:lnTo>
                    <a:pt x="154" y="103"/>
                  </a:lnTo>
                  <a:lnTo>
                    <a:pt x="164" y="103"/>
                  </a:lnTo>
                  <a:lnTo>
                    <a:pt x="203" y="140"/>
                  </a:lnTo>
                  <a:lnTo>
                    <a:pt x="193" y="149"/>
                  </a:lnTo>
                  <a:lnTo>
                    <a:pt x="193" y="140"/>
                  </a:lnTo>
                  <a:lnTo>
                    <a:pt x="193" y="149"/>
                  </a:lnTo>
                  <a:lnTo>
                    <a:pt x="222" y="140"/>
                  </a:lnTo>
                  <a:lnTo>
                    <a:pt x="243" y="140"/>
                  </a:lnTo>
                  <a:lnTo>
                    <a:pt x="261" y="122"/>
                  </a:lnTo>
                  <a:lnTo>
                    <a:pt x="280" y="122"/>
                  </a:lnTo>
                  <a:lnTo>
                    <a:pt x="280" y="111"/>
                  </a:lnTo>
                  <a:lnTo>
                    <a:pt x="272" y="111"/>
                  </a:lnTo>
                  <a:lnTo>
                    <a:pt x="280" y="103"/>
                  </a:lnTo>
                  <a:lnTo>
                    <a:pt x="309" y="93"/>
                  </a:lnTo>
                  <a:lnTo>
                    <a:pt x="349" y="111"/>
                  </a:lnTo>
                  <a:lnTo>
                    <a:pt x="349" y="122"/>
                  </a:lnTo>
                  <a:lnTo>
                    <a:pt x="388" y="159"/>
                  </a:lnTo>
                  <a:lnTo>
                    <a:pt x="388" y="168"/>
                  </a:lnTo>
                  <a:lnTo>
                    <a:pt x="398" y="178"/>
                  </a:lnTo>
                  <a:lnTo>
                    <a:pt x="417" y="178"/>
                  </a:lnTo>
                  <a:lnTo>
                    <a:pt x="427" y="195"/>
                  </a:lnTo>
                  <a:lnTo>
                    <a:pt x="436" y="195"/>
                  </a:lnTo>
                  <a:lnTo>
                    <a:pt x="436" y="251"/>
                  </a:lnTo>
                  <a:lnTo>
                    <a:pt x="427" y="280"/>
                  </a:lnTo>
                  <a:lnTo>
                    <a:pt x="427" y="299"/>
                  </a:lnTo>
                  <a:lnTo>
                    <a:pt x="446" y="318"/>
                  </a:lnTo>
                  <a:lnTo>
                    <a:pt x="456" y="308"/>
                  </a:lnTo>
                  <a:lnTo>
                    <a:pt x="446" y="299"/>
                  </a:lnTo>
                  <a:lnTo>
                    <a:pt x="446" y="289"/>
                  </a:lnTo>
                  <a:lnTo>
                    <a:pt x="456" y="280"/>
                  </a:lnTo>
                  <a:lnTo>
                    <a:pt x="456" y="299"/>
                  </a:lnTo>
                  <a:lnTo>
                    <a:pt x="465" y="299"/>
                  </a:lnTo>
                  <a:lnTo>
                    <a:pt x="465" y="289"/>
                  </a:lnTo>
                  <a:lnTo>
                    <a:pt x="475" y="289"/>
                  </a:lnTo>
                  <a:lnTo>
                    <a:pt x="475" y="299"/>
                  </a:lnTo>
                  <a:lnTo>
                    <a:pt x="465" y="308"/>
                  </a:lnTo>
                  <a:lnTo>
                    <a:pt x="456" y="326"/>
                  </a:lnTo>
                  <a:lnTo>
                    <a:pt x="456" y="344"/>
                  </a:lnTo>
                  <a:lnTo>
                    <a:pt x="465" y="352"/>
                  </a:lnTo>
                  <a:lnTo>
                    <a:pt x="485" y="381"/>
                  </a:lnTo>
                  <a:lnTo>
                    <a:pt x="504" y="390"/>
                  </a:lnTo>
                  <a:lnTo>
                    <a:pt x="514" y="390"/>
                  </a:lnTo>
                  <a:lnTo>
                    <a:pt x="514" y="408"/>
                  </a:lnTo>
                  <a:lnTo>
                    <a:pt x="533" y="427"/>
                  </a:lnTo>
                  <a:lnTo>
                    <a:pt x="552" y="475"/>
                  </a:lnTo>
                  <a:lnTo>
                    <a:pt x="583" y="475"/>
                  </a:lnTo>
                  <a:lnTo>
                    <a:pt x="583" y="484"/>
                  </a:lnTo>
                  <a:lnTo>
                    <a:pt x="619" y="521"/>
                  </a:lnTo>
                  <a:lnTo>
                    <a:pt x="629" y="521"/>
                  </a:lnTo>
                  <a:lnTo>
                    <a:pt x="629" y="530"/>
                  </a:lnTo>
                  <a:lnTo>
                    <a:pt x="619" y="530"/>
                  </a:lnTo>
                  <a:lnTo>
                    <a:pt x="619" y="540"/>
                  </a:lnTo>
                  <a:lnTo>
                    <a:pt x="648" y="540"/>
                  </a:lnTo>
                  <a:lnTo>
                    <a:pt x="677" y="521"/>
                  </a:lnTo>
                  <a:lnTo>
                    <a:pt x="687" y="511"/>
                  </a:lnTo>
                  <a:lnTo>
                    <a:pt x="687" y="502"/>
                  </a:lnTo>
                  <a:lnTo>
                    <a:pt x="677" y="484"/>
                  </a:lnTo>
                  <a:lnTo>
                    <a:pt x="677" y="475"/>
                  </a:lnTo>
                  <a:lnTo>
                    <a:pt x="687" y="456"/>
                  </a:lnTo>
                  <a:lnTo>
                    <a:pt x="697" y="465"/>
                  </a:lnTo>
                  <a:lnTo>
                    <a:pt x="687" y="427"/>
                  </a:lnTo>
                  <a:lnTo>
                    <a:pt x="687" y="381"/>
                  </a:lnTo>
                  <a:lnTo>
                    <a:pt x="677" y="352"/>
                  </a:lnTo>
                  <a:lnTo>
                    <a:pt x="677" y="344"/>
                  </a:lnTo>
                  <a:lnTo>
                    <a:pt x="658" y="318"/>
                  </a:lnTo>
                  <a:lnTo>
                    <a:pt x="639" y="280"/>
                  </a:lnTo>
                  <a:lnTo>
                    <a:pt x="619" y="251"/>
                  </a:lnTo>
                  <a:lnTo>
                    <a:pt x="619" y="243"/>
                  </a:lnTo>
                  <a:lnTo>
                    <a:pt x="610" y="233"/>
                  </a:lnTo>
                  <a:lnTo>
                    <a:pt x="610" y="224"/>
                  </a:lnTo>
                  <a:lnTo>
                    <a:pt x="619" y="214"/>
                  </a:lnTo>
                  <a:lnTo>
                    <a:pt x="602" y="178"/>
                  </a:lnTo>
                  <a:lnTo>
                    <a:pt x="583" y="168"/>
                  </a:lnTo>
                  <a:lnTo>
                    <a:pt x="572" y="159"/>
                  </a:lnTo>
                  <a:lnTo>
                    <a:pt x="533" y="103"/>
                  </a:lnTo>
                  <a:lnTo>
                    <a:pt x="533" y="74"/>
                  </a:lnTo>
                  <a:lnTo>
                    <a:pt x="523" y="46"/>
                  </a:lnTo>
                  <a:lnTo>
                    <a:pt x="523" y="38"/>
                  </a:lnTo>
                  <a:lnTo>
                    <a:pt x="514" y="38"/>
                  </a:lnTo>
                  <a:lnTo>
                    <a:pt x="504" y="9"/>
                  </a:lnTo>
                  <a:lnTo>
                    <a:pt x="504" y="0"/>
                  </a:lnTo>
                  <a:lnTo>
                    <a:pt x="494" y="9"/>
                  </a:lnTo>
                  <a:lnTo>
                    <a:pt x="485" y="0"/>
                  </a:lnTo>
                  <a:lnTo>
                    <a:pt x="465" y="0"/>
                  </a:lnTo>
                  <a:lnTo>
                    <a:pt x="456" y="9"/>
                  </a:lnTo>
                  <a:lnTo>
                    <a:pt x="465" y="38"/>
                  </a:lnTo>
                  <a:lnTo>
                    <a:pt x="465" y="46"/>
                  </a:lnTo>
                  <a:lnTo>
                    <a:pt x="456" y="46"/>
                  </a:lnTo>
                  <a:lnTo>
                    <a:pt x="446" y="38"/>
                  </a:lnTo>
                  <a:lnTo>
                    <a:pt x="446" y="28"/>
                  </a:lnTo>
                  <a:lnTo>
                    <a:pt x="222" y="46"/>
                  </a:lnTo>
                  <a:lnTo>
                    <a:pt x="222" y="28"/>
                  </a:lnTo>
                  <a:lnTo>
                    <a:pt x="214" y="1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2" name="Freeform 47"/>
            <p:cNvSpPr>
              <a:spLocks/>
            </p:cNvSpPr>
            <p:nvPr/>
          </p:nvSpPr>
          <p:spPr bwMode="auto">
            <a:xfrm>
              <a:off x="4464" y="2041"/>
              <a:ext cx="434" cy="204"/>
            </a:xfrm>
            <a:custGeom>
              <a:avLst/>
              <a:gdLst>
                <a:gd name="T0" fmla="*/ 270 w 358"/>
                <a:gd name="T1" fmla="*/ 0 h 168"/>
                <a:gd name="T2" fmla="*/ 202 w 358"/>
                <a:gd name="T3" fmla="*/ 9 h 168"/>
                <a:gd name="T4" fmla="*/ 0 w 358"/>
                <a:gd name="T5" fmla="*/ 45 h 168"/>
                <a:gd name="T6" fmla="*/ 9 w 358"/>
                <a:gd name="T7" fmla="*/ 101 h 168"/>
                <a:gd name="T8" fmla="*/ 58 w 358"/>
                <a:gd name="T9" fmla="*/ 55 h 168"/>
                <a:gd name="T10" fmla="*/ 58 w 358"/>
                <a:gd name="T11" fmla="*/ 45 h 168"/>
                <a:gd name="T12" fmla="*/ 58 w 358"/>
                <a:gd name="T13" fmla="*/ 55 h 168"/>
                <a:gd name="T14" fmla="*/ 77 w 358"/>
                <a:gd name="T15" fmla="*/ 55 h 168"/>
                <a:gd name="T16" fmla="*/ 88 w 358"/>
                <a:gd name="T17" fmla="*/ 45 h 168"/>
                <a:gd name="T18" fmla="*/ 105 w 358"/>
                <a:gd name="T19" fmla="*/ 36 h 168"/>
                <a:gd name="T20" fmla="*/ 125 w 358"/>
                <a:gd name="T21" fmla="*/ 36 h 168"/>
                <a:gd name="T22" fmla="*/ 125 w 358"/>
                <a:gd name="T23" fmla="*/ 45 h 168"/>
                <a:gd name="T24" fmla="*/ 134 w 358"/>
                <a:gd name="T25" fmla="*/ 45 h 168"/>
                <a:gd name="T26" fmla="*/ 134 w 358"/>
                <a:gd name="T27" fmla="*/ 64 h 168"/>
                <a:gd name="T28" fmla="*/ 163 w 358"/>
                <a:gd name="T29" fmla="*/ 64 h 168"/>
                <a:gd name="T30" fmla="*/ 154 w 358"/>
                <a:gd name="T31" fmla="*/ 74 h 168"/>
                <a:gd name="T32" fmla="*/ 163 w 358"/>
                <a:gd name="T33" fmla="*/ 82 h 168"/>
                <a:gd name="T34" fmla="*/ 173 w 358"/>
                <a:gd name="T35" fmla="*/ 82 h 168"/>
                <a:gd name="T36" fmla="*/ 183 w 358"/>
                <a:gd name="T37" fmla="*/ 93 h 168"/>
                <a:gd name="T38" fmla="*/ 192 w 358"/>
                <a:gd name="T39" fmla="*/ 93 h 168"/>
                <a:gd name="T40" fmla="*/ 202 w 358"/>
                <a:gd name="T41" fmla="*/ 101 h 168"/>
                <a:gd name="T42" fmla="*/ 202 w 358"/>
                <a:gd name="T43" fmla="*/ 111 h 168"/>
                <a:gd name="T44" fmla="*/ 192 w 358"/>
                <a:gd name="T45" fmla="*/ 130 h 168"/>
                <a:gd name="T46" fmla="*/ 183 w 358"/>
                <a:gd name="T47" fmla="*/ 139 h 168"/>
                <a:gd name="T48" fmla="*/ 183 w 358"/>
                <a:gd name="T49" fmla="*/ 158 h 168"/>
                <a:gd name="T50" fmla="*/ 192 w 358"/>
                <a:gd name="T51" fmla="*/ 158 h 168"/>
                <a:gd name="T52" fmla="*/ 202 w 358"/>
                <a:gd name="T53" fmla="*/ 149 h 168"/>
                <a:gd name="T54" fmla="*/ 212 w 358"/>
                <a:gd name="T55" fmla="*/ 158 h 168"/>
                <a:gd name="T56" fmla="*/ 250 w 358"/>
                <a:gd name="T57" fmla="*/ 158 h 168"/>
                <a:gd name="T58" fmla="*/ 260 w 358"/>
                <a:gd name="T59" fmla="*/ 168 h 168"/>
                <a:gd name="T60" fmla="*/ 270 w 358"/>
                <a:gd name="T61" fmla="*/ 168 h 168"/>
                <a:gd name="T62" fmla="*/ 270 w 358"/>
                <a:gd name="T63" fmla="*/ 158 h 168"/>
                <a:gd name="T64" fmla="*/ 260 w 358"/>
                <a:gd name="T65" fmla="*/ 158 h 168"/>
                <a:gd name="T66" fmla="*/ 250 w 358"/>
                <a:gd name="T67" fmla="*/ 149 h 168"/>
                <a:gd name="T68" fmla="*/ 250 w 358"/>
                <a:gd name="T69" fmla="*/ 130 h 168"/>
                <a:gd name="T70" fmla="*/ 241 w 358"/>
                <a:gd name="T71" fmla="*/ 120 h 168"/>
                <a:gd name="T72" fmla="*/ 231 w 358"/>
                <a:gd name="T73" fmla="*/ 101 h 168"/>
                <a:gd name="T74" fmla="*/ 231 w 358"/>
                <a:gd name="T75" fmla="*/ 45 h 168"/>
                <a:gd name="T76" fmla="*/ 250 w 358"/>
                <a:gd name="T77" fmla="*/ 36 h 168"/>
                <a:gd name="T78" fmla="*/ 250 w 358"/>
                <a:gd name="T79" fmla="*/ 19 h 168"/>
                <a:gd name="T80" fmla="*/ 270 w 358"/>
                <a:gd name="T81" fmla="*/ 19 h 168"/>
                <a:gd name="T82" fmla="*/ 260 w 358"/>
                <a:gd name="T83" fmla="*/ 36 h 168"/>
                <a:gd name="T84" fmla="*/ 250 w 358"/>
                <a:gd name="T85" fmla="*/ 36 h 168"/>
                <a:gd name="T86" fmla="*/ 250 w 358"/>
                <a:gd name="T87" fmla="*/ 64 h 168"/>
                <a:gd name="T88" fmla="*/ 260 w 358"/>
                <a:gd name="T89" fmla="*/ 64 h 168"/>
                <a:gd name="T90" fmla="*/ 260 w 358"/>
                <a:gd name="T91" fmla="*/ 93 h 168"/>
                <a:gd name="T92" fmla="*/ 250 w 358"/>
                <a:gd name="T93" fmla="*/ 93 h 168"/>
                <a:gd name="T94" fmla="*/ 250 w 358"/>
                <a:gd name="T95" fmla="*/ 101 h 168"/>
                <a:gd name="T96" fmla="*/ 260 w 358"/>
                <a:gd name="T97" fmla="*/ 101 h 168"/>
                <a:gd name="T98" fmla="*/ 260 w 358"/>
                <a:gd name="T99" fmla="*/ 120 h 168"/>
                <a:gd name="T100" fmla="*/ 270 w 358"/>
                <a:gd name="T101" fmla="*/ 139 h 168"/>
                <a:gd name="T102" fmla="*/ 299 w 358"/>
                <a:gd name="T103" fmla="*/ 139 h 168"/>
                <a:gd name="T104" fmla="*/ 289 w 358"/>
                <a:gd name="T105" fmla="*/ 149 h 168"/>
                <a:gd name="T106" fmla="*/ 299 w 358"/>
                <a:gd name="T107" fmla="*/ 158 h 168"/>
                <a:gd name="T108" fmla="*/ 299 w 358"/>
                <a:gd name="T109" fmla="*/ 168 h 168"/>
                <a:gd name="T110" fmla="*/ 308 w 358"/>
                <a:gd name="T111" fmla="*/ 168 h 168"/>
                <a:gd name="T112" fmla="*/ 318 w 358"/>
                <a:gd name="T113" fmla="*/ 158 h 168"/>
                <a:gd name="T114" fmla="*/ 347 w 358"/>
                <a:gd name="T115" fmla="*/ 149 h 168"/>
                <a:gd name="T116" fmla="*/ 347 w 358"/>
                <a:gd name="T117" fmla="*/ 139 h 168"/>
                <a:gd name="T118" fmla="*/ 358 w 358"/>
                <a:gd name="T119" fmla="*/ 111 h 168"/>
                <a:gd name="T120" fmla="*/ 347 w 358"/>
                <a:gd name="T121" fmla="*/ 111 h 168"/>
                <a:gd name="T122" fmla="*/ 299 w 358"/>
                <a:gd name="T123" fmla="*/ 120 h 168"/>
                <a:gd name="T124" fmla="*/ 270 w 358"/>
                <a:gd name="T125" fmla="*/ 0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168"/>
                <a:gd name="T191" fmla="*/ 358 w 358"/>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168">
                  <a:moveTo>
                    <a:pt x="270" y="0"/>
                  </a:moveTo>
                  <a:lnTo>
                    <a:pt x="202" y="9"/>
                  </a:lnTo>
                  <a:lnTo>
                    <a:pt x="0" y="45"/>
                  </a:lnTo>
                  <a:lnTo>
                    <a:pt x="9" y="101"/>
                  </a:lnTo>
                  <a:lnTo>
                    <a:pt x="58" y="55"/>
                  </a:lnTo>
                  <a:lnTo>
                    <a:pt x="58" y="45"/>
                  </a:lnTo>
                  <a:lnTo>
                    <a:pt x="58" y="55"/>
                  </a:lnTo>
                  <a:lnTo>
                    <a:pt x="77" y="55"/>
                  </a:lnTo>
                  <a:lnTo>
                    <a:pt x="88" y="45"/>
                  </a:lnTo>
                  <a:lnTo>
                    <a:pt x="105" y="36"/>
                  </a:lnTo>
                  <a:lnTo>
                    <a:pt x="125" y="36"/>
                  </a:lnTo>
                  <a:lnTo>
                    <a:pt x="125" y="45"/>
                  </a:lnTo>
                  <a:lnTo>
                    <a:pt x="134" y="45"/>
                  </a:lnTo>
                  <a:lnTo>
                    <a:pt x="134" y="64"/>
                  </a:lnTo>
                  <a:lnTo>
                    <a:pt x="163" y="64"/>
                  </a:lnTo>
                  <a:lnTo>
                    <a:pt x="154" y="74"/>
                  </a:lnTo>
                  <a:lnTo>
                    <a:pt x="163" y="82"/>
                  </a:lnTo>
                  <a:lnTo>
                    <a:pt x="173" y="82"/>
                  </a:lnTo>
                  <a:lnTo>
                    <a:pt x="183" y="93"/>
                  </a:lnTo>
                  <a:lnTo>
                    <a:pt x="192" y="93"/>
                  </a:lnTo>
                  <a:lnTo>
                    <a:pt x="202" y="101"/>
                  </a:lnTo>
                  <a:lnTo>
                    <a:pt x="202" y="111"/>
                  </a:lnTo>
                  <a:lnTo>
                    <a:pt x="192" y="130"/>
                  </a:lnTo>
                  <a:lnTo>
                    <a:pt x="183" y="139"/>
                  </a:lnTo>
                  <a:lnTo>
                    <a:pt x="183" y="158"/>
                  </a:lnTo>
                  <a:lnTo>
                    <a:pt x="192" y="158"/>
                  </a:lnTo>
                  <a:lnTo>
                    <a:pt x="202" y="149"/>
                  </a:lnTo>
                  <a:lnTo>
                    <a:pt x="212" y="158"/>
                  </a:lnTo>
                  <a:lnTo>
                    <a:pt x="250" y="158"/>
                  </a:lnTo>
                  <a:lnTo>
                    <a:pt x="260" y="168"/>
                  </a:lnTo>
                  <a:lnTo>
                    <a:pt x="270" y="168"/>
                  </a:lnTo>
                  <a:lnTo>
                    <a:pt x="270" y="158"/>
                  </a:lnTo>
                  <a:lnTo>
                    <a:pt x="260" y="158"/>
                  </a:lnTo>
                  <a:lnTo>
                    <a:pt x="250" y="149"/>
                  </a:lnTo>
                  <a:lnTo>
                    <a:pt x="250" y="130"/>
                  </a:lnTo>
                  <a:lnTo>
                    <a:pt x="241" y="120"/>
                  </a:lnTo>
                  <a:lnTo>
                    <a:pt x="231" y="101"/>
                  </a:lnTo>
                  <a:lnTo>
                    <a:pt x="231" y="45"/>
                  </a:lnTo>
                  <a:lnTo>
                    <a:pt x="250" y="36"/>
                  </a:lnTo>
                  <a:lnTo>
                    <a:pt x="250" y="19"/>
                  </a:lnTo>
                  <a:lnTo>
                    <a:pt x="270" y="19"/>
                  </a:lnTo>
                  <a:lnTo>
                    <a:pt x="260" y="36"/>
                  </a:lnTo>
                  <a:lnTo>
                    <a:pt x="250" y="36"/>
                  </a:lnTo>
                  <a:lnTo>
                    <a:pt x="250" y="64"/>
                  </a:lnTo>
                  <a:lnTo>
                    <a:pt x="260" y="64"/>
                  </a:lnTo>
                  <a:lnTo>
                    <a:pt x="260" y="93"/>
                  </a:lnTo>
                  <a:lnTo>
                    <a:pt x="250" y="93"/>
                  </a:lnTo>
                  <a:lnTo>
                    <a:pt x="250" y="101"/>
                  </a:lnTo>
                  <a:lnTo>
                    <a:pt x="260" y="101"/>
                  </a:lnTo>
                  <a:lnTo>
                    <a:pt x="260" y="120"/>
                  </a:lnTo>
                  <a:lnTo>
                    <a:pt x="270" y="139"/>
                  </a:lnTo>
                  <a:lnTo>
                    <a:pt x="299" y="139"/>
                  </a:lnTo>
                  <a:lnTo>
                    <a:pt x="289" y="149"/>
                  </a:lnTo>
                  <a:lnTo>
                    <a:pt x="299" y="158"/>
                  </a:lnTo>
                  <a:lnTo>
                    <a:pt x="299" y="168"/>
                  </a:lnTo>
                  <a:lnTo>
                    <a:pt x="308" y="168"/>
                  </a:lnTo>
                  <a:lnTo>
                    <a:pt x="318" y="158"/>
                  </a:lnTo>
                  <a:lnTo>
                    <a:pt x="347" y="149"/>
                  </a:lnTo>
                  <a:lnTo>
                    <a:pt x="347" y="139"/>
                  </a:lnTo>
                  <a:lnTo>
                    <a:pt x="358" y="111"/>
                  </a:lnTo>
                  <a:lnTo>
                    <a:pt x="347" y="111"/>
                  </a:lnTo>
                  <a:lnTo>
                    <a:pt x="299" y="120"/>
                  </a:lnTo>
                  <a:lnTo>
                    <a:pt x="270"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3" name="Freeform 48"/>
            <p:cNvSpPr>
              <a:spLocks/>
            </p:cNvSpPr>
            <p:nvPr/>
          </p:nvSpPr>
          <p:spPr bwMode="auto">
            <a:xfrm>
              <a:off x="4791" y="2019"/>
              <a:ext cx="94" cy="168"/>
            </a:xfrm>
            <a:custGeom>
              <a:avLst/>
              <a:gdLst>
                <a:gd name="T0" fmla="*/ 77 w 77"/>
                <a:gd name="T1" fmla="*/ 129 h 138"/>
                <a:gd name="T2" fmla="*/ 77 w 77"/>
                <a:gd name="T3" fmla="*/ 100 h 138"/>
                <a:gd name="T4" fmla="*/ 69 w 77"/>
                <a:gd name="T5" fmla="*/ 92 h 138"/>
                <a:gd name="T6" fmla="*/ 48 w 77"/>
                <a:gd name="T7" fmla="*/ 82 h 138"/>
                <a:gd name="T8" fmla="*/ 48 w 77"/>
                <a:gd name="T9" fmla="*/ 73 h 138"/>
                <a:gd name="T10" fmla="*/ 29 w 77"/>
                <a:gd name="T11" fmla="*/ 54 h 138"/>
                <a:gd name="T12" fmla="*/ 29 w 77"/>
                <a:gd name="T13" fmla="*/ 46 h 138"/>
                <a:gd name="T14" fmla="*/ 19 w 77"/>
                <a:gd name="T15" fmla="*/ 37 h 138"/>
                <a:gd name="T16" fmla="*/ 19 w 77"/>
                <a:gd name="T17" fmla="*/ 0 h 138"/>
                <a:gd name="T18" fmla="*/ 11 w 77"/>
                <a:gd name="T19" fmla="*/ 0 h 138"/>
                <a:gd name="T20" fmla="*/ 0 w 77"/>
                <a:gd name="T21" fmla="*/ 10 h 138"/>
                <a:gd name="T22" fmla="*/ 0 w 77"/>
                <a:gd name="T23" fmla="*/ 18 h 138"/>
                <a:gd name="T24" fmla="*/ 29 w 77"/>
                <a:gd name="T25" fmla="*/ 138 h 138"/>
                <a:gd name="T26" fmla="*/ 77 w 77"/>
                <a:gd name="T27" fmla="*/ 129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138"/>
                <a:gd name="T44" fmla="*/ 77 w 77"/>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138">
                  <a:moveTo>
                    <a:pt x="77" y="129"/>
                  </a:moveTo>
                  <a:lnTo>
                    <a:pt x="77" y="100"/>
                  </a:lnTo>
                  <a:lnTo>
                    <a:pt x="69" y="92"/>
                  </a:lnTo>
                  <a:lnTo>
                    <a:pt x="48" y="82"/>
                  </a:lnTo>
                  <a:lnTo>
                    <a:pt x="48" y="73"/>
                  </a:lnTo>
                  <a:lnTo>
                    <a:pt x="29" y="54"/>
                  </a:lnTo>
                  <a:lnTo>
                    <a:pt x="29" y="46"/>
                  </a:lnTo>
                  <a:lnTo>
                    <a:pt x="19" y="37"/>
                  </a:lnTo>
                  <a:lnTo>
                    <a:pt x="19" y="0"/>
                  </a:lnTo>
                  <a:lnTo>
                    <a:pt x="11" y="0"/>
                  </a:lnTo>
                  <a:lnTo>
                    <a:pt x="0" y="10"/>
                  </a:lnTo>
                  <a:lnTo>
                    <a:pt x="0" y="18"/>
                  </a:lnTo>
                  <a:lnTo>
                    <a:pt x="29" y="138"/>
                  </a:lnTo>
                  <a:lnTo>
                    <a:pt x="77" y="12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4" name="Freeform 49"/>
            <p:cNvSpPr>
              <a:spLocks/>
            </p:cNvSpPr>
            <p:nvPr/>
          </p:nvSpPr>
          <p:spPr bwMode="auto">
            <a:xfrm>
              <a:off x="4814" y="1825"/>
              <a:ext cx="132" cy="283"/>
            </a:xfrm>
            <a:custGeom>
              <a:avLst/>
              <a:gdLst>
                <a:gd name="T0" fmla="*/ 0 w 108"/>
                <a:gd name="T1" fmla="*/ 159 h 232"/>
                <a:gd name="T2" fmla="*/ 0 w 108"/>
                <a:gd name="T3" fmla="*/ 177 h 232"/>
                <a:gd name="T4" fmla="*/ 10 w 108"/>
                <a:gd name="T5" fmla="*/ 186 h 232"/>
                <a:gd name="T6" fmla="*/ 10 w 108"/>
                <a:gd name="T7" fmla="*/ 196 h 232"/>
                <a:gd name="T8" fmla="*/ 21 w 108"/>
                <a:gd name="T9" fmla="*/ 196 h 232"/>
                <a:gd name="T10" fmla="*/ 40 w 108"/>
                <a:gd name="T11" fmla="*/ 203 h 232"/>
                <a:gd name="T12" fmla="*/ 40 w 108"/>
                <a:gd name="T13" fmla="*/ 213 h 232"/>
                <a:gd name="T14" fmla="*/ 58 w 108"/>
                <a:gd name="T15" fmla="*/ 213 h 232"/>
                <a:gd name="T16" fmla="*/ 58 w 108"/>
                <a:gd name="T17" fmla="*/ 232 h 232"/>
                <a:gd name="T18" fmla="*/ 69 w 108"/>
                <a:gd name="T19" fmla="*/ 232 h 232"/>
                <a:gd name="T20" fmla="*/ 69 w 108"/>
                <a:gd name="T21" fmla="*/ 213 h 232"/>
                <a:gd name="T22" fmla="*/ 79 w 108"/>
                <a:gd name="T23" fmla="*/ 196 h 232"/>
                <a:gd name="T24" fmla="*/ 87 w 108"/>
                <a:gd name="T25" fmla="*/ 186 h 232"/>
                <a:gd name="T26" fmla="*/ 98 w 108"/>
                <a:gd name="T27" fmla="*/ 167 h 232"/>
                <a:gd name="T28" fmla="*/ 98 w 108"/>
                <a:gd name="T29" fmla="*/ 159 h 232"/>
                <a:gd name="T30" fmla="*/ 108 w 108"/>
                <a:gd name="T31" fmla="*/ 150 h 232"/>
                <a:gd name="T32" fmla="*/ 108 w 108"/>
                <a:gd name="T33" fmla="*/ 140 h 232"/>
                <a:gd name="T34" fmla="*/ 98 w 108"/>
                <a:gd name="T35" fmla="*/ 102 h 232"/>
                <a:gd name="T36" fmla="*/ 98 w 108"/>
                <a:gd name="T37" fmla="*/ 75 h 232"/>
                <a:gd name="T38" fmla="*/ 69 w 108"/>
                <a:gd name="T39" fmla="*/ 75 h 232"/>
                <a:gd name="T40" fmla="*/ 79 w 108"/>
                <a:gd name="T41" fmla="*/ 56 h 232"/>
                <a:gd name="T42" fmla="*/ 79 w 108"/>
                <a:gd name="T43" fmla="*/ 37 h 232"/>
                <a:gd name="T44" fmla="*/ 87 w 108"/>
                <a:gd name="T45" fmla="*/ 37 h 232"/>
                <a:gd name="T46" fmla="*/ 87 w 108"/>
                <a:gd name="T47" fmla="*/ 19 h 232"/>
                <a:gd name="T48" fmla="*/ 21 w 108"/>
                <a:gd name="T49" fmla="*/ 0 h 232"/>
                <a:gd name="T50" fmla="*/ 10 w 108"/>
                <a:gd name="T51" fmla="*/ 10 h 232"/>
                <a:gd name="T52" fmla="*/ 10 w 108"/>
                <a:gd name="T53" fmla="*/ 29 h 232"/>
                <a:gd name="T54" fmla="*/ 0 w 108"/>
                <a:gd name="T55" fmla="*/ 37 h 232"/>
                <a:gd name="T56" fmla="*/ 10 w 108"/>
                <a:gd name="T57" fmla="*/ 48 h 232"/>
                <a:gd name="T58" fmla="*/ 10 w 108"/>
                <a:gd name="T59" fmla="*/ 56 h 232"/>
                <a:gd name="T60" fmla="*/ 0 w 108"/>
                <a:gd name="T61" fmla="*/ 56 h 232"/>
                <a:gd name="T62" fmla="*/ 0 w 108"/>
                <a:gd name="T63" fmla="*/ 75 h 232"/>
                <a:gd name="T64" fmla="*/ 10 w 108"/>
                <a:gd name="T65" fmla="*/ 75 h 232"/>
                <a:gd name="T66" fmla="*/ 10 w 108"/>
                <a:gd name="T67" fmla="*/ 84 h 232"/>
                <a:gd name="T68" fmla="*/ 21 w 108"/>
                <a:gd name="T69" fmla="*/ 94 h 232"/>
                <a:gd name="T70" fmla="*/ 29 w 108"/>
                <a:gd name="T71" fmla="*/ 94 h 232"/>
                <a:gd name="T72" fmla="*/ 29 w 108"/>
                <a:gd name="T73" fmla="*/ 102 h 232"/>
                <a:gd name="T74" fmla="*/ 40 w 108"/>
                <a:gd name="T75" fmla="*/ 102 h 232"/>
                <a:gd name="T76" fmla="*/ 50 w 108"/>
                <a:gd name="T77" fmla="*/ 113 h 232"/>
                <a:gd name="T78" fmla="*/ 40 w 108"/>
                <a:gd name="T79" fmla="*/ 121 h 232"/>
                <a:gd name="T80" fmla="*/ 21 w 108"/>
                <a:gd name="T81" fmla="*/ 131 h 232"/>
                <a:gd name="T82" fmla="*/ 21 w 108"/>
                <a:gd name="T83" fmla="*/ 150 h 232"/>
                <a:gd name="T84" fmla="*/ 0 w 108"/>
                <a:gd name="T85" fmla="*/ 159 h 2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232"/>
                <a:gd name="T131" fmla="*/ 108 w 108"/>
                <a:gd name="T132" fmla="*/ 232 h 2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232">
                  <a:moveTo>
                    <a:pt x="0" y="159"/>
                  </a:moveTo>
                  <a:lnTo>
                    <a:pt x="0" y="177"/>
                  </a:lnTo>
                  <a:lnTo>
                    <a:pt x="10" y="186"/>
                  </a:lnTo>
                  <a:lnTo>
                    <a:pt x="10" y="196"/>
                  </a:lnTo>
                  <a:lnTo>
                    <a:pt x="21" y="196"/>
                  </a:lnTo>
                  <a:lnTo>
                    <a:pt x="40" y="203"/>
                  </a:lnTo>
                  <a:lnTo>
                    <a:pt x="40" y="213"/>
                  </a:lnTo>
                  <a:lnTo>
                    <a:pt x="58" y="213"/>
                  </a:lnTo>
                  <a:lnTo>
                    <a:pt x="58" y="232"/>
                  </a:lnTo>
                  <a:lnTo>
                    <a:pt x="69" y="232"/>
                  </a:lnTo>
                  <a:lnTo>
                    <a:pt x="69" y="213"/>
                  </a:lnTo>
                  <a:lnTo>
                    <a:pt x="79" y="196"/>
                  </a:lnTo>
                  <a:lnTo>
                    <a:pt x="87" y="186"/>
                  </a:lnTo>
                  <a:lnTo>
                    <a:pt x="98" y="167"/>
                  </a:lnTo>
                  <a:lnTo>
                    <a:pt x="98" y="159"/>
                  </a:lnTo>
                  <a:lnTo>
                    <a:pt x="108" y="150"/>
                  </a:lnTo>
                  <a:lnTo>
                    <a:pt x="108" y="140"/>
                  </a:lnTo>
                  <a:lnTo>
                    <a:pt x="98" y="102"/>
                  </a:lnTo>
                  <a:lnTo>
                    <a:pt x="98" y="75"/>
                  </a:lnTo>
                  <a:lnTo>
                    <a:pt x="69" y="75"/>
                  </a:lnTo>
                  <a:lnTo>
                    <a:pt x="79" y="56"/>
                  </a:lnTo>
                  <a:lnTo>
                    <a:pt x="79" y="37"/>
                  </a:lnTo>
                  <a:lnTo>
                    <a:pt x="87" y="37"/>
                  </a:lnTo>
                  <a:lnTo>
                    <a:pt x="87" y="19"/>
                  </a:lnTo>
                  <a:lnTo>
                    <a:pt x="21" y="0"/>
                  </a:lnTo>
                  <a:lnTo>
                    <a:pt x="10" y="10"/>
                  </a:lnTo>
                  <a:lnTo>
                    <a:pt x="10" y="29"/>
                  </a:lnTo>
                  <a:lnTo>
                    <a:pt x="0" y="37"/>
                  </a:lnTo>
                  <a:lnTo>
                    <a:pt x="10" y="48"/>
                  </a:lnTo>
                  <a:lnTo>
                    <a:pt x="10" y="56"/>
                  </a:lnTo>
                  <a:lnTo>
                    <a:pt x="0" y="56"/>
                  </a:lnTo>
                  <a:lnTo>
                    <a:pt x="0" y="75"/>
                  </a:lnTo>
                  <a:lnTo>
                    <a:pt x="10" y="75"/>
                  </a:lnTo>
                  <a:lnTo>
                    <a:pt x="10" y="84"/>
                  </a:lnTo>
                  <a:lnTo>
                    <a:pt x="21" y="94"/>
                  </a:lnTo>
                  <a:lnTo>
                    <a:pt x="29" y="94"/>
                  </a:lnTo>
                  <a:lnTo>
                    <a:pt x="29" y="102"/>
                  </a:lnTo>
                  <a:lnTo>
                    <a:pt x="40" y="102"/>
                  </a:lnTo>
                  <a:lnTo>
                    <a:pt x="50" y="113"/>
                  </a:lnTo>
                  <a:lnTo>
                    <a:pt x="40" y="121"/>
                  </a:lnTo>
                  <a:lnTo>
                    <a:pt x="21" y="131"/>
                  </a:lnTo>
                  <a:lnTo>
                    <a:pt x="21" y="150"/>
                  </a:lnTo>
                  <a:lnTo>
                    <a:pt x="0" y="15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5" name="Freeform 50"/>
            <p:cNvSpPr>
              <a:spLocks/>
            </p:cNvSpPr>
            <p:nvPr/>
          </p:nvSpPr>
          <p:spPr bwMode="auto">
            <a:xfrm>
              <a:off x="4933" y="1677"/>
              <a:ext cx="153" cy="160"/>
            </a:xfrm>
            <a:custGeom>
              <a:avLst/>
              <a:gdLst>
                <a:gd name="T0" fmla="*/ 0 w 126"/>
                <a:gd name="T1" fmla="*/ 29 h 131"/>
                <a:gd name="T2" fmla="*/ 39 w 126"/>
                <a:gd name="T3" fmla="*/ 18 h 131"/>
                <a:gd name="T4" fmla="*/ 49 w 126"/>
                <a:gd name="T5" fmla="*/ 18 h 131"/>
                <a:gd name="T6" fmla="*/ 116 w 126"/>
                <a:gd name="T7" fmla="*/ 0 h 131"/>
                <a:gd name="T8" fmla="*/ 126 w 126"/>
                <a:gd name="T9" fmla="*/ 56 h 131"/>
                <a:gd name="T10" fmla="*/ 126 w 126"/>
                <a:gd name="T11" fmla="*/ 65 h 131"/>
                <a:gd name="T12" fmla="*/ 116 w 126"/>
                <a:gd name="T13" fmla="*/ 75 h 131"/>
                <a:gd name="T14" fmla="*/ 97 w 126"/>
                <a:gd name="T15" fmla="*/ 83 h 131"/>
                <a:gd name="T16" fmla="*/ 87 w 126"/>
                <a:gd name="T17" fmla="*/ 75 h 131"/>
                <a:gd name="T18" fmla="*/ 87 w 126"/>
                <a:gd name="T19" fmla="*/ 83 h 131"/>
                <a:gd name="T20" fmla="*/ 78 w 126"/>
                <a:gd name="T21" fmla="*/ 94 h 131"/>
                <a:gd name="T22" fmla="*/ 49 w 126"/>
                <a:gd name="T23" fmla="*/ 94 h 131"/>
                <a:gd name="T24" fmla="*/ 39 w 126"/>
                <a:gd name="T25" fmla="*/ 102 h 131"/>
                <a:gd name="T26" fmla="*/ 20 w 126"/>
                <a:gd name="T27" fmla="*/ 131 h 131"/>
                <a:gd name="T28" fmla="*/ 10 w 126"/>
                <a:gd name="T29" fmla="*/ 131 h 131"/>
                <a:gd name="T30" fmla="*/ 0 w 126"/>
                <a:gd name="T31" fmla="*/ 121 h 131"/>
                <a:gd name="T32" fmla="*/ 10 w 126"/>
                <a:gd name="T33" fmla="*/ 112 h 131"/>
                <a:gd name="T34" fmla="*/ 10 w 126"/>
                <a:gd name="T35" fmla="*/ 102 h 131"/>
                <a:gd name="T36" fmla="*/ 0 w 126"/>
                <a:gd name="T37" fmla="*/ 29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
                <a:gd name="T58" fmla="*/ 0 h 131"/>
                <a:gd name="T59" fmla="*/ 126 w 126"/>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 h="131">
                  <a:moveTo>
                    <a:pt x="0" y="29"/>
                  </a:moveTo>
                  <a:lnTo>
                    <a:pt x="39" y="18"/>
                  </a:lnTo>
                  <a:lnTo>
                    <a:pt x="49" y="18"/>
                  </a:lnTo>
                  <a:lnTo>
                    <a:pt x="116" y="0"/>
                  </a:lnTo>
                  <a:lnTo>
                    <a:pt x="126" y="56"/>
                  </a:lnTo>
                  <a:lnTo>
                    <a:pt x="126" y="65"/>
                  </a:lnTo>
                  <a:lnTo>
                    <a:pt x="116" y="75"/>
                  </a:lnTo>
                  <a:lnTo>
                    <a:pt x="97" y="83"/>
                  </a:lnTo>
                  <a:lnTo>
                    <a:pt x="87" y="75"/>
                  </a:lnTo>
                  <a:lnTo>
                    <a:pt x="87" y="83"/>
                  </a:lnTo>
                  <a:lnTo>
                    <a:pt x="78" y="94"/>
                  </a:lnTo>
                  <a:lnTo>
                    <a:pt x="49" y="94"/>
                  </a:lnTo>
                  <a:lnTo>
                    <a:pt x="39" y="102"/>
                  </a:lnTo>
                  <a:lnTo>
                    <a:pt x="20" y="131"/>
                  </a:lnTo>
                  <a:lnTo>
                    <a:pt x="10" y="131"/>
                  </a:lnTo>
                  <a:lnTo>
                    <a:pt x="0" y="121"/>
                  </a:lnTo>
                  <a:lnTo>
                    <a:pt x="10" y="112"/>
                  </a:lnTo>
                  <a:lnTo>
                    <a:pt x="10" y="102"/>
                  </a:lnTo>
                  <a:lnTo>
                    <a:pt x="0" y="2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6" name="Freeform 51"/>
            <p:cNvSpPr>
              <a:spLocks/>
            </p:cNvSpPr>
            <p:nvPr/>
          </p:nvSpPr>
          <p:spPr bwMode="auto">
            <a:xfrm>
              <a:off x="4920" y="1552"/>
              <a:ext cx="320" cy="171"/>
            </a:xfrm>
            <a:custGeom>
              <a:avLst/>
              <a:gdLst>
                <a:gd name="T0" fmla="*/ 0 w 264"/>
                <a:gd name="T1" fmla="*/ 57 h 140"/>
                <a:gd name="T2" fmla="*/ 59 w 264"/>
                <a:gd name="T3" fmla="*/ 46 h 140"/>
                <a:gd name="T4" fmla="*/ 137 w 264"/>
                <a:gd name="T5" fmla="*/ 29 h 140"/>
                <a:gd name="T6" fmla="*/ 147 w 264"/>
                <a:gd name="T7" fmla="*/ 29 h 140"/>
                <a:gd name="T8" fmla="*/ 147 w 264"/>
                <a:gd name="T9" fmla="*/ 19 h 140"/>
                <a:gd name="T10" fmla="*/ 156 w 264"/>
                <a:gd name="T11" fmla="*/ 19 h 140"/>
                <a:gd name="T12" fmla="*/ 156 w 264"/>
                <a:gd name="T13" fmla="*/ 10 h 140"/>
                <a:gd name="T14" fmla="*/ 166 w 264"/>
                <a:gd name="T15" fmla="*/ 0 h 140"/>
                <a:gd name="T16" fmla="*/ 166 w 264"/>
                <a:gd name="T17" fmla="*/ 10 h 140"/>
                <a:gd name="T18" fmla="*/ 185 w 264"/>
                <a:gd name="T19" fmla="*/ 29 h 140"/>
                <a:gd name="T20" fmla="*/ 185 w 264"/>
                <a:gd name="T21" fmla="*/ 38 h 140"/>
                <a:gd name="T22" fmla="*/ 176 w 264"/>
                <a:gd name="T23" fmla="*/ 38 h 140"/>
                <a:gd name="T24" fmla="*/ 176 w 264"/>
                <a:gd name="T25" fmla="*/ 46 h 140"/>
                <a:gd name="T26" fmla="*/ 166 w 264"/>
                <a:gd name="T27" fmla="*/ 57 h 140"/>
                <a:gd name="T28" fmla="*/ 166 w 264"/>
                <a:gd name="T29" fmla="*/ 65 h 140"/>
                <a:gd name="T30" fmla="*/ 185 w 264"/>
                <a:gd name="T31" fmla="*/ 65 h 140"/>
                <a:gd name="T32" fmla="*/ 206 w 264"/>
                <a:gd name="T33" fmla="*/ 84 h 140"/>
                <a:gd name="T34" fmla="*/ 206 w 264"/>
                <a:gd name="T35" fmla="*/ 94 h 140"/>
                <a:gd name="T36" fmla="*/ 214 w 264"/>
                <a:gd name="T37" fmla="*/ 103 h 140"/>
                <a:gd name="T38" fmla="*/ 235 w 264"/>
                <a:gd name="T39" fmla="*/ 103 h 140"/>
                <a:gd name="T40" fmla="*/ 253 w 264"/>
                <a:gd name="T41" fmla="*/ 84 h 140"/>
                <a:gd name="T42" fmla="*/ 243 w 264"/>
                <a:gd name="T43" fmla="*/ 84 h 140"/>
                <a:gd name="T44" fmla="*/ 243 w 264"/>
                <a:gd name="T45" fmla="*/ 75 h 140"/>
                <a:gd name="T46" fmla="*/ 235 w 264"/>
                <a:gd name="T47" fmla="*/ 75 h 140"/>
                <a:gd name="T48" fmla="*/ 235 w 264"/>
                <a:gd name="T49" fmla="*/ 65 h 140"/>
                <a:gd name="T50" fmla="*/ 243 w 264"/>
                <a:gd name="T51" fmla="*/ 65 h 140"/>
                <a:gd name="T52" fmla="*/ 264 w 264"/>
                <a:gd name="T53" fmla="*/ 103 h 140"/>
                <a:gd name="T54" fmla="*/ 264 w 264"/>
                <a:gd name="T55" fmla="*/ 113 h 140"/>
                <a:gd name="T56" fmla="*/ 253 w 264"/>
                <a:gd name="T57" fmla="*/ 103 h 140"/>
                <a:gd name="T58" fmla="*/ 243 w 264"/>
                <a:gd name="T59" fmla="*/ 113 h 140"/>
                <a:gd name="T60" fmla="*/ 235 w 264"/>
                <a:gd name="T61" fmla="*/ 113 h 140"/>
                <a:gd name="T62" fmla="*/ 224 w 264"/>
                <a:gd name="T63" fmla="*/ 130 h 140"/>
                <a:gd name="T64" fmla="*/ 214 w 264"/>
                <a:gd name="T65" fmla="*/ 130 h 140"/>
                <a:gd name="T66" fmla="*/ 214 w 264"/>
                <a:gd name="T67" fmla="*/ 113 h 140"/>
                <a:gd name="T68" fmla="*/ 206 w 264"/>
                <a:gd name="T69" fmla="*/ 113 h 140"/>
                <a:gd name="T70" fmla="*/ 206 w 264"/>
                <a:gd name="T71" fmla="*/ 121 h 140"/>
                <a:gd name="T72" fmla="*/ 195 w 264"/>
                <a:gd name="T73" fmla="*/ 140 h 140"/>
                <a:gd name="T74" fmla="*/ 185 w 264"/>
                <a:gd name="T75" fmla="*/ 130 h 140"/>
                <a:gd name="T76" fmla="*/ 176 w 264"/>
                <a:gd name="T77" fmla="*/ 130 h 140"/>
                <a:gd name="T78" fmla="*/ 176 w 264"/>
                <a:gd name="T79" fmla="*/ 121 h 140"/>
                <a:gd name="T80" fmla="*/ 166 w 264"/>
                <a:gd name="T81" fmla="*/ 121 h 140"/>
                <a:gd name="T82" fmla="*/ 156 w 264"/>
                <a:gd name="T83" fmla="*/ 103 h 140"/>
                <a:gd name="T84" fmla="*/ 147 w 264"/>
                <a:gd name="T85" fmla="*/ 94 h 140"/>
                <a:gd name="T86" fmla="*/ 127 w 264"/>
                <a:gd name="T87" fmla="*/ 103 h 140"/>
                <a:gd name="T88" fmla="*/ 59 w 264"/>
                <a:gd name="T89" fmla="*/ 121 h 140"/>
                <a:gd name="T90" fmla="*/ 50 w 264"/>
                <a:gd name="T91" fmla="*/ 121 h 140"/>
                <a:gd name="T92" fmla="*/ 11 w 264"/>
                <a:gd name="T93" fmla="*/ 130 h 140"/>
                <a:gd name="T94" fmla="*/ 0 w 264"/>
                <a:gd name="T95" fmla="*/ 130 h 140"/>
                <a:gd name="T96" fmla="*/ 0 w 264"/>
                <a:gd name="T97" fmla="*/ 57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4"/>
                <a:gd name="T148" fmla="*/ 0 h 140"/>
                <a:gd name="T149" fmla="*/ 264 w 264"/>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4" h="140">
                  <a:moveTo>
                    <a:pt x="0" y="57"/>
                  </a:moveTo>
                  <a:lnTo>
                    <a:pt x="59" y="46"/>
                  </a:lnTo>
                  <a:lnTo>
                    <a:pt x="137" y="29"/>
                  </a:lnTo>
                  <a:lnTo>
                    <a:pt x="147" y="29"/>
                  </a:lnTo>
                  <a:lnTo>
                    <a:pt x="147" y="19"/>
                  </a:lnTo>
                  <a:lnTo>
                    <a:pt x="156" y="19"/>
                  </a:lnTo>
                  <a:lnTo>
                    <a:pt x="156" y="10"/>
                  </a:lnTo>
                  <a:lnTo>
                    <a:pt x="166" y="0"/>
                  </a:lnTo>
                  <a:lnTo>
                    <a:pt x="166" y="10"/>
                  </a:lnTo>
                  <a:lnTo>
                    <a:pt x="185" y="29"/>
                  </a:lnTo>
                  <a:lnTo>
                    <a:pt x="185" y="38"/>
                  </a:lnTo>
                  <a:lnTo>
                    <a:pt x="176" y="38"/>
                  </a:lnTo>
                  <a:lnTo>
                    <a:pt x="176" y="46"/>
                  </a:lnTo>
                  <a:lnTo>
                    <a:pt x="166" y="57"/>
                  </a:lnTo>
                  <a:lnTo>
                    <a:pt x="166" y="65"/>
                  </a:lnTo>
                  <a:lnTo>
                    <a:pt x="185" y="65"/>
                  </a:lnTo>
                  <a:lnTo>
                    <a:pt x="206" y="84"/>
                  </a:lnTo>
                  <a:lnTo>
                    <a:pt x="206" y="94"/>
                  </a:lnTo>
                  <a:lnTo>
                    <a:pt x="214" y="103"/>
                  </a:lnTo>
                  <a:lnTo>
                    <a:pt x="235" y="103"/>
                  </a:lnTo>
                  <a:lnTo>
                    <a:pt x="253" y="84"/>
                  </a:lnTo>
                  <a:lnTo>
                    <a:pt x="243" y="84"/>
                  </a:lnTo>
                  <a:lnTo>
                    <a:pt x="243" y="75"/>
                  </a:lnTo>
                  <a:lnTo>
                    <a:pt x="235" y="75"/>
                  </a:lnTo>
                  <a:lnTo>
                    <a:pt x="235" y="65"/>
                  </a:lnTo>
                  <a:lnTo>
                    <a:pt x="243" y="65"/>
                  </a:lnTo>
                  <a:lnTo>
                    <a:pt x="264" y="103"/>
                  </a:lnTo>
                  <a:lnTo>
                    <a:pt x="264" y="113"/>
                  </a:lnTo>
                  <a:lnTo>
                    <a:pt x="253" y="103"/>
                  </a:lnTo>
                  <a:lnTo>
                    <a:pt x="243" y="113"/>
                  </a:lnTo>
                  <a:lnTo>
                    <a:pt x="235" y="113"/>
                  </a:lnTo>
                  <a:lnTo>
                    <a:pt x="224" y="130"/>
                  </a:lnTo>
                  <a:lnTo>
                    <a:pt x="214" y="130"/>
                  </a:lnTo>
                  <a:lnTo>
                    <a:pt x="214" y="113"/>
                  </a:lnTo>
                  <a:lnTo>
                    <a:pt x="206" y="113"/>
                  </a:lnTo>
                  <a:lnTo>
                    <a:pt x="206" y="121"/>
                  </a:lnTo>
                  <a:lnTo>
                    <a:pt x="195" y="140"/>
                  </a:lnTo>
                  <a:lnTo>
                    <a:pt x="185" y="130"/>
                  </a:lnTo>
                  <a:lnTo>
                    <a:pt x="176" y="130"/>
                  </a:lnTo>
                  <a:lnTo>
                    <a:pt x="176" y="121"/>
                  </a:lnTo>
                  <a:lnTo>
                    <a:pt x="166" y="121"/>
                  </a:lnTo>
                  <a:lnTo>
                    <a:pt x="156" y="103"/>
                  </a:lnTo>
                  <a:lnTo>
                    <a:pt x="147" y="94"/>
                  </a:lnTo>
                  <a:lnTo>
                    <a:pt x="127" y="103"/>
                  </a:lnTo>
                  <a:lnTo>
                    <a:pt x="59" y="121"/>
                  </a:lnTo>
                  <a:lnTo>
                    <a:pt x="50" y="121"/>
                  </a:lnTo>
                  <a:lnTo>
                    <a:pt x="11" y="130"/>
                  </a:lnTo>
                  <a:lnTo>
                    <a:pt x="0" y="130"/>
                  </a:lnTo>
                  <a:lnTo>
                    <a:pt x="0" y="57"/>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7" name="Freeform 52"/>
            <p:cNvSpPr>
              <a:spLocks/>
            </p:cNvSpPr>
            <p:nvPr/>
          </p:nvSpPr>
          <p:spPr bwMode="auto">
            <a:xfrm>
              <a:off x="5074" y="1666"/>
              <a:ext cx="83" cy="103"/>
            </a:xfrm>
            <a:custGeom>
              <a:avLst/>
              <a:gdLst>
                <a:gd name="T0" fmla="*/ 0 w 68"/>
                <a:gd name="T1" fmla="*/ 9 h 84"/>
                <a:gd name="T2" fmla="*/ 10 w 68"/>
                <a:gd name="T3" fmla="*/ 65 h 84"/>
                <a:gd name="T4" fmla="*/ 10 w 68"/>
                <a:gd name="T5" fmla="*/ 84 h 84"/>
                <a:gd name="T6" fmla="*/ 29 w 68"/>
                <a:gd name="T7" fmla="*/ 65 h 84"/>
                <a:gd name="T8" fmla="*/ 39 w 68"/>
                <a:gd name="T9" fmla="*/ 65 h 84"/>
                <a:gd name="T10" fmla="*/ 39 w 68"/>
                <a:gd name="T11" fmla="*/ 55 h 84"/>
                <a:gd name="T12" fmla="*/ 29 w 68"/>
                <a:gd name="T13" fmla="*/ 55 h 84"/>
                <a:gd name="T14" fmla="*/ 29 w 68"/>
                <a:gd name="T15" fmla="*/ 46 h 84"/>
                <a:gd name="T16" fmla="*/ 39 w 68"/>
                <a:gd name="T17" fmla="*/ 36 h 84"/>
                <a:gd name="T18" fmla="*/ 39 w 68"/>
                <a:gd name="T19" fmla="*/ 55 h 84"/>
                <a:gd name="T20" fmla="*/ 49 w 68"/>
                <a:gd name="T21" fmla="*/ 55 h 84"/>
                <a:gd name="T22" fmla="*/ 58 w 68"/>
                <a:gd name="T23" fmla="*/ 46 h 84"/>
                <a:gd name="T24" fmla="*/ 68 w 68"/>
                <a:gd name="T25" fmla="*/ 46 h 84"/>
                <a:gd name="T26" fmla="*/ 58 w 68"/>
                <a:gd name="T27" fmla="*/ 36 h 84"/>
                <a:gd name="T28" fmla="*/ 49 w 68"/>
                <a:gd name="T29" fmla="*/ 36 h 84"/>
                <a:gd name="T30" fmla="*/ 49 w 68"/>
                <a:gd name="T31" fmla="*/ 27 h 84"/>
                <a:gd name="T32" fmla="*/ 39 w 68"/>
                <a:gd name="T33" fmla="*/ 27 h 84"/>
                <a:gd name="T34" fmla="*/ 29 w 68"/>
                <a:gd name="T35" fmla="*/ 9 h 84"/>
                <a:gd name="T36" fmla="*/ 20 w 68"/>
                <a:gd name="T37" fmla="*/ 0 h 84"/>
                <a:gd name="T38" fmla="*/ 0 w 68"/>
                <a:gd name="T39" fmla="*/ 9 h 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84"/>
                <a:gd name="T62" fmla="*/ 68 w 68"/>
                <a:gd name="T63" fmla="*/ 84 h 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84">
                  <a:moveTo>
                    <a:pt x="0" y="9"/>
                  </a:moveTo>
                  <a:lnTo>
                    <a:pt x="10" y="65"/>
                  </a:lnTo>
                  <a:lnTo>
                    <a:pt x="10" y="84"/>
                  </a:lnTo>
                  <a:lnTo>
                    <a:pt x="29" y="65"/>
                  </a:lnTo>
                  <a:lnTo>
                    <a:pt x="39" y="65"/>
                  </a:lnTo>
                  <a:lnTo>
                    <a:pt x="39" y="55"/>
                  </a:lnTo>
                  <a:lnTo>
                    <a:pt x="29" y="55"/>
                  </a:lnTo>
                  <a:lnTo>
                    <a:pt x="29" y="46"/>
                  </a:lnTo>
                  <a:lnTo>
                    <a:pt x="39" y="36"/>
                  </a:lnTo>
                  <a:lnTo>
                    <a:pt x="39" y="55"/>
                  </a:lnTo>
                  <a:lnTo>
                    <a:pt x="49" y="55"/>
                  </a:lnTo>
                  <a:lnTo>
                    <a:pt x="58" y="46"/>
                  </a:lnTo>
                  <a:lnTo>
                    <a:pt x="68" y="46"/>
                  </a:lnTo>
                  <a:lnTo>
                    <a:pt x="58" y="36"/>
                  </a:lnTo>
                  <a:lnTo>
                    <a:pt x="49" y="36"/>
                  </a:lnTo>
                  <a:lnTo>
                    <a:pt x="49" y="27"/>
                  </a:lnTo>
                  <a:lnTo>
                    <a:pt x="39" y="27"/>
                  </a:lnTo>
                  <a:lnTo>
                    <a:pt x="29" y="9"/>
                  </a:lnTo>
                  <a:lnTo>
                    <a:pt x="20" y="0"/>
                  </a:lnTo>
                  <a:lnTo>
                    <a:pt x="0" y="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8" name="Freeform 53"/>
            <p:cNvSpPr>
              <a:spLocks/>
            </p:cNvSpPr>
            <p:nvPr/>
          </p:nvSpPr>
          <p:spPr bwMode="auto">
            <a:xfrm>
              <a:off x="4850" y="1325"/>
              <a:ext cx="166" cy="296"/>
            </a:xfrm>
            <a:custGeom>
              <a:avLst/>
              <a:gdLst>
                <a:gd name="T0" fmla="*/ 0 w 137"/>
                <a:gd name="T1" fmla="*/ 27 h 243"/>
                <a:gd name="T2" fmla="*/ 11 w 137"/>
                <a:gd name="T3" fmla="*/ 38 h 243"/>
                <a:gd name="T4" fmla="*/ 11 w 137"/>
                <a:gd name="T5" fmla="*/ 55 h 243"/>
                <a:gd name="T6" fmla="*/ 19 w 137"/>
                <a:gd name="T7" fmla="*/ 84 h 243"/>
                <a:gd name="T8" fmla="*/ 29 w 137"/>
                <a:gd name="T9" fmla="*/ 103 h 243"/>
                <a:gd name="T10" fmla="*/ 19 w 137"/>
                <a:gd name="T11" fmla="*/ 111 h 243"/>
                <a:gd name="T12" fmla="*/ 19 w 137"/>
                <a:gd name="T13" fmla="*/ 121 h 243"/>
                <a:gd name="T14" fmla="*/ 29 w 137"/>
                <a:gd name="T15" fmla="*/ 149 h 243"/>
                <a:gd name="T16" fmla="*/ 29 w 137"/>
                <a:gd name="T17" fmla="*/ 167 h 243"/>
                <a:gd name="T18" fmla="*/ 40 w 137"/>
                <a:gd name="T19" fmla="*/ 167 h 243"/>
                <a:gd name="T20" fmla="*/ 50 w 137"/>
                <a:gd name="T21" fmla="*/ 178 h 243"/>
                <a:gd name="T22" fmla="*/ 50 w 137"/>
                <a:gd name="T23" fmla="*/ 213 h 243"/>
                <a:gd name="T24" fmla="*/ 58 w 137"/>
                <a:gd name="T25" fmla="*/ 232 h 243"/>
                <a:gd name="T26" fmla="*/ 58 w 137"/>
                <a:gd name="T27" fmla="*/ 243 h 243"/>
                <a:gd name="T28" fmla="*/ 117 w 137"/>
                <a:gd name="T29" fmla="*/ 232 h 243"/>
                <a:gd name="T30" fmla="*/ 108 w 137"/>
                <a:gd name="T31" fmla="*/ 224 h 243"/>
                <a:gd name="T32" fmla="*/ 108 w 137"/>
                <a:gd name="T33" fmla="*/ 121 h 243"/>
                <a:gd name="T34" fmla="*/ 117 w 137"/>
                <a:gd name="T35" fmla="*/ 111 h 243"/>
                <a:gd name="T36" fmla="*/ 117 w 137"/>
                <a:gd name="T37" fmla="*/ 92 h 243"/>
                <a:gd name="T38" fmla="*/ 108 w 137"/>
                <a:gd name="T39" fmla="*/ 92 h 243"/>
                <a:gd name="T40" fmla="*/ 108 w 137"/>
                <a:gd name="T41" fmla="*/ 84 h 243"/>
                <a:gd name="T42" fmla="*/ 127 w 137"/>
                <a:gd name="T43" fmla="*/ 65 h 243"/>
                <a:gd name="T44" fmla="*/ 137 w 137"/>
                <a:gd name="T45" fmla="*/ 38 h 243"/>
                <a:gd name="T46" fmla="*/ 127 w 137"/>
                <a:gd name="T47" fmla="*/ 27 h 243"/>
                <a:gd name="T48" fmla="*/ 127 w 137"/>
                <a:gd name="T49" fmla="*/ 0 h 243"/>
                <a:gd name="T50" fmla="*/ 0 w 137"/>
                <a:gd name="T51" fmla="*/ 27 h 2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243"/>
                <a:gd name="T80" fmla="*/ 137 w 137"/>
                <a:gd name="T81" fmla="*/ 243 h 2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243">
                  <a:moveTo>
                    <a:pt x="0" y="27"/>
                  </a:moveTo>
                  <a:lnTo>
                    <a:pt x="11" y="38"/>
                  </a:lnTo>
                  <a:lnTo>
                    <a:pt x="11" y="55"/>
                  </a:lnTo>
                  <a:lnTo>
                    <a:pt x="19" y="84"/>
                  </a:lnTo>
                  <a:lnTo>
                    <a:pt x="29" y="103"/>
                  </a:lnTo>
                  <a:lnTo>
                    <a:pt x="19" y="111"/>
                  </a:lnTo>
                  <a:lnTo>
                    <a:pt x="19" y="121"/>
                  </a:lnTo>
                  <a:lnTo>
                    <a:pt x="29" y="149"/>
                  </a:lnTo>
                  <a:lnTo>
                    <a:pt x="29" y="167"/>
                  </a:lnTo>
                  <a:lnTo>
                    <a:pt x="40" y="167"/>
                  </a:lnTo>
                  <a:lnTo>
                    <a:pt x="50" y="178"/>
                  </a:lnTo>
                  <a:lnTo>
                    <a:pt x="50" y="213"/>
                  </a:lnTo>
                  <a:lnTo>
                    <a:pt x="58" y="232"/>
                  </a:lnTo>
                  <a:lnTo>
                    <a:pt x="58" y="243"/>
                  </a:lnTo>
                  <a:lnTo>
                    <a:pt x="117" y="232"/>
                  </a:lnTo>
                  <a:lnTo>
                    <a:pt x="108" y="224"/>
                  </a:lnTo>
                  <a:lnTo>
                    <a:pt x="108" y="121"/>
                  </a:lnTo>
                  <a:lnTo>
                    <a:pt x="117" y="111"/>
                  </a:lnTo>
                  <a:lnTo>
                    <a:pt x="117" y="92"/>
                  </a:lnTo>
                  <a:lnTo>
                    <a:pt x="108" y="92"/>
                  </a:lnTo>
                  <a:lnTo>
                    <a:pt x="108" y="84"/>
                  </a:lnTo>
                  <a:lnTo>
                    <a:pt x="127" y="65"/>
                  </a:lnTo>
                  <a:lnTo>
                    <a:pt x="137" y="38"/>
                  </a:lnTo>
                  <a:lnTo>
                    <a:pt x="127" y="27"/>
                  </a:lnTo>
                  <a:lnTo>
                    <a:pt x="127" y="0"/>
                  </a:lnTo>
                  <a:lnTo>
                    <a:pt x="0" y="27"/>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69" name="Freeform 54"/>
            <p:cNvSpPr>
              <a:spLocks/>
            </p:cNvSpPr>
            <p:nvPr/>
          </p:nvSpPr>
          <p:spPr bwMode="auto">
            <a:xfrm>
              <a:off x="4981" y="1281"/>
              <a:ext cx="140" cy="327"/>
            </a:xfrm>
            <a:custGeom>
              <a:avLst/>
              <a:gdLst>
                <a:gd name="T0" fmla="*/ 116 w 116"/>
                <a:gd name="T1" fmla="*/ 232 h 268"/>
                <a:gd name="T2" fmla="*/ 116 w 116"/>
                <a:gd name="T3" fmla="*/ 222 h 268"/>
                <a:gd name="T4" fmla="*/ 106 w 116"/>
                <a:gd name="T5" fmla="*/ 232 h 268"/>
                <a:gd name="T6" fmla="*/ 106 w 116"/>
                <a:gd name="T7" fmla="*/ 241 h 268"/>
                <a:gd name="T8" fmla="*/ 97 w 116"/>
                <a:gd name="T9" fmla="*/ 241 h 268"/>
                <a:gd name="T10" fmla="*/ 97 w 116"/>
                <a:gd name="T11" fmla="*/ 249 h 268"/>
                <a:gd name="T12" fmla="*/ 87 w 116"/>
                <a:gd name="T13" fmla="*/ 249 h 268"/>
                <a:gd name="T14" fmla="*/ 10 w 116"/>
                <a:gd name="T15" fmla="*/ 268 h 268"/>
                <a:gd name="T16" fmla="*/ 0 w 116"/>
                <a:gd name="T17" fmla="*/ 260 h 268"/>
                <a:gd name="T18" fmla="*/ 0 w 116"/>
                <a:gd name="T19" fmla="*/ 157 h 268"/>
                <a:gd name="T20" fmla="*/ 10 w 116"/>
                <a:gd name="T21" fmla="*/ 147 h 268"/>
                <a:gd name="T22" fmla="*/ 10 w 116"/>
                <a:gd name="T23" fmla="*/ 128 h 268"/>
                <a:gd name="T24" fmla="*/ 0 w 116"/>
                <a:gd name="T25" fmla="*/ 128 h 268"/>
                <a:gd name="T26" fmla="*/ 0 w 116"/>
                <a:gd name="T27" fmla="*/ 120 h 268"/>
                <a:gd name="T28" fmla="*/ 19 w 116"/>
                <a:gd name="T29" fmla="*/ 101 h 268"/>
                <a:gd name="T30" fmla="*/ 29 w 116"/>
                <a:gd name="T31" fmla="*/ 74 h 268"/>
                <a:gd name="T32" fmla="*/ 19 w 116"/>
                <a:gd name="T33" fmla="*/ 63 h 268"/>
                <a:gd name="T34" fmla="*/ 19 w 116"/>
                <a:gd name="T35" fmla="*/ 9 h 268"/>
                <a:gd name="T36" fmla="*/ 29 w 116"/>
                <a:gd name="T37" fmla="*/ 0 h 268"/>
                <a:gd name="T38" fmla="*/ 39 w 116"/>
                <a:gd name="T39" fmla="*/ 0 h 268"/>
                <a:gd name="T40" fmla="*/ 97 w 116"/>
                <a:gd name="T41" fmla="*/ 166 h 268"/>
                <a:gd name="T42" fmla="*/ 97 w 116"/>
                <a:gd name="T43" fmla="*/ 176 h 268"/>
                <a:gd name="T44" fmla="*/ 106 w 116"/>
                <a:gd name="T45" fmla="*/ 185 h 268"/>
                <a:gd name="T46" fmla="*/ 106 w 116"/>
                <a:gd name="T47" fmla="*/ 195 h 268"/>
                <a:gd name="T48" fmla="*/ 116 w 116"/>
                <a:gd name="T49" fmla="*/ 195 h 268"/>
                <a:gd name="T50" fmla="*/ 116 w 116"/>
                <a:gd name="T51" fmla="*/ 232 h 2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6"/>
                <a:gd name="T79" fmla="*/ 0 h 268"/>
                <a:gd name="T80" fmla="*/ 116 w 116"/>
                <a:gd name="T81" fmla="*/ 268 h 2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6" h="268">
                  <a:moveTo>
                    <a:pt x="116" y="232"/>
                  </a:moveTo>
                  <a:lnTo>
                    <a:pt x="116" y="222"/>
                  </a:lnTo>
                  <a:lnTo>
                    <a:pt x="106" y="232"/>
                  </a:lnTo>
                  <a:lnTo>
                    <a:pt x="106" y="241"/>
                  </a:lnTo>
                  <a:lnTo>
                    <a:pt x="97" y="241"/>
                  </a:lnTo>
                  <a:lnTo>
                    <a:pt x="97" y="249"/>
                  </a:lnTo>
                  <a:lnTo>
                    <a:pt x="87" y="249"/>
                  </a:lnTo>
                  <a:lnTo>
                    <a:pt x="10" y="268"/>
                  </a:lnTo>
                  <a:lnTo>
                    <a:pt x="0" y="260"/>
                  </a:lnTo>
                  <a:lnTo>
                    <a:pt x="0" y="157"/>
                  </a:lnTo>
                  <a:lnTo>
                    <a:pt x="10" y="147"/>
                  </a:lnTo>
                  <a:lnTo>
                    <a:pt x="10" y="128"/>
                  </a:lnTo>
                  <a:lnTo>
                    <a:pt x="0" y="128"/>
                  </a:lnTo>
                  <a:lnTo>
                    <a:pt x="0" y="120"/>
                  </a:lnTo>
                  <a:lnTo>
                    <a:pt x="19" y="101"/>
                  </a:lnTo>
                  <a:lnTo>
                    <a:pt x="29" y="74"/>
                  </a:lnTo>
                  <a:lnTo>
                    <a:pt x="19" y="63"/>
                  </a:lnTo>
                  <a:lnTo>
                    <a:pt x="19" y="9"/>
                  </a:lnTo>
                  <a:lnTo>
                    <a:pt x="29" y="0"/>
                  </a:lnTo>
                  <a:lnTo>
                    <a:pt x="39" y="0"/>
                  </a:lnTo>
                  <a:lnTo>
                    <a:pt x="97" y="166"/>
                  </a:lnTo>
                  <a:lnTo>
                    <a:pt x="97" y="176"/>
                  </a:lnTo>
                  <a:lnTo>
                    <a:pt x="106" y="185"/>
                  </a:lnTo>
                  <a:lnTo>
                    <a:pt x="106" y="195"/>
                  </a:lnTo>
                  <a:lnTo>
                    <a:pt x="116" y="195"/>
                  </a:lnTo>
                  <a:lnTo>
                    <a:pt x="116" y="232"/>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70" name="Freeform 55"/>
            <p:cNvSpPr>
              <a:spLocks/>
            </p:cNvSpPr>
            <p:nvPr/>
          </p:nvSpPr>
          <p:spPr bwMode="auto">
            <a:xfrm>
              <a:off x="5027" y="973"/>
              <a:ext cx="342" cy="569"/>
            </a:xfrm>
            <a:custGeom>
              <a:avLst/>
              <a:gdLst>
                <a:gd name="T0" fmla="*/ 58 w 282"/>
                <a:gd name="T1" fmla="*/ 419 h 467"/>
                <a:gd name="T2" fmla="*/ 68 w 282"/>
                <a:gd name="T3" fmla="*/ 438 h 467"/>
                <a:gd name="T4" fmla="*/ 78 w 282"/>
                <a:gd name="T5" fmla="*/ 448 h 467"/>
                <a:gd name="T6" fmla="*/ 88 w 282"/>
                <a:gd name="T7" fmla="*/ 467 h 467"/>
                <a:gd name="T8" fmla="*/ 97 w 282"/>
                <a:gd name="T9" fmla="*/ 410 h 467"/>
                <a:gd name="T10" fmla="*/ 97 w 282"/>
                <a:gd name="T11" fmla="*/ 392 h 467"/>
                <a:gd name="T12" fmla="*/ 118 w 282"/>
                <a:gd name="T13" fmla="*/ 364 h 467"/>
                <a:gd name="T14" fmla="*/ 126 w 282"/>
                <a:gd name="T15" fmla="*/ 383 h 467"/>
                <a:gd name="T16" fmla="*/ 136 w 282"/>
                <a:gd name="T17" fmla="*/ 364 h 467"/>
                <a:gd name="T18" fmla="*/ 147 w 282"/>
                <a:gd name="T19" fmla="*/ 345 h 467"/>
                <a:gd name="T20" fmla="*/ 165 w 282"/>
                <a:gd name="T21" fmla="*/ 316 h 467"/>
                <a:gd name="T22" fmla="*/ 176 w 282"/>
                <a:gd name="T23" fmla="*/ 298 h 467"/>
                <a:gd name="T24" fmla="*/ 194 w 282"/>
                <a:gd name="T25" fmla="*/ 298 h 467"/>
                <a:gd name="T26" fmla="*/ 205 w 282"/>
                <a:gd name="T27" fmla="*/ 289 h 467"/>
                <a:gd name="T28" fmla="*/ 223 w 282"/>
                <a:gd name="T29" fmla="*/ 279 h 467"/>
                <a:gd name="T30" fmla="*/ 263 w 282"/>
                <a:gd name="T31" fmla="*/ 234 h 467"/>
                <a:gd name="T32" fmla="*/ 282 w 282"/>
                <a:gd name="T33" fmla="*/ 234 h 467"/>
                <a:gd name="T34" fmla="*/ 273 w 282"/>
                <a:gd name="T35" fmla="*/ 216 h 467"/>
                <a:gd name="T36" fmla="*/ 244 w 282"/>
                <a:gd name="T37" fmla="*/ 188 h 467"/>
                <a:gd name="T38" fmla="*/ 234 w 282"/>
                <a:gd name="T39" fmla="*/ 151 h 467"/>
                <a:gd name="T40" fmla="*/ 213 w 282"/>
                <a:gd name="T41" fmla="*/ 151 h 467"/>
                <a:gd name="T42" fmla="*/ 205 w 282"/>
                <a:gd name="T43" fmla="*/ 132 h 467"/>
                <a:gd name="T44" fmla="*/ 136 w 282"/>
                <a:gd name="T45" fmla="*/ 0 h 467"/>
                <a:gd name="T46" fmla="*/ 107 w 282"/>
                <a:gd name="T47" fmla="*/ 19 h 467"/>
                <a:gd name="T48" fmla="*/ 78 w 282"/>
                <a:gd name="T49" fmla="*/ 19 h 467"/>
                <a:gd name="T50" fmla="*/ 58 w 282"/>
                <a:gd name="T51" fmla="*/ 11 h 467"/>
                <a:gd name="T52" fmla="*/ 39 w 282"/>
                <a:gd name="T53" fmla="*/ 132 h 467"/>
                <a:gd name="T54" fmla="*/ 29 w 282"/>
                <a:gd name="T55" fmla="*/ 141 h 467"/>
                <a:gd name="T56" fmla="*/ 39 w 282"/>
                <a:gd name="T57" fmla="*/ 197 h 467"/>
                <a:gd name="T58" fmla="*/ 20 w 282"/>
                <a:gd name="T59" fmla="*/ 224 h 467"/>
                <a:gd name="T60" fmla="*/ 20 w 282"/>
                <a:gd name="T61" fmla="*/ 234 h 467"/>
                <a:gd name="T62" fmla="*/ 10 w 282"/>
                <a:gd name="T63" fmla="*/ 243 h 4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2"/>
                <a:gd name="T97" fmla="*/ 0 h 467"/>
                <a:gd name="T98" fmla="*/ 282 w 282"/>
                <a:gd name="T99" fmla="*/ 467 h 4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2" h="467">
                  <a:moveTo>
                    <a:pt x="0" y="253"/>
                  </a:moveTo>
                  <a:lnTo>
                    <a:pt x="58" y="419"/>
                  </a:lnTo>
                  <a:lnTo>
                    <a:pt x="58" y="429"/>
                  </a:lnTo>
                  <a:lnTo>
                    <a:pt x="68" y="438"/>
                  </a:lnTo>
                  <a:lnTo>
                    <a:pt x="68" y="448"/>
                  </a:lnTo>
                  <a:lnTo>
                    <a:pt x="78" y="448"/>
                  </a:lnTo>
                  <a:lnTo>
                    <a:pt x="78" y="467"/>
                  </a:lnTo>
                  <a:lnTo>
                    <a:pt x="88" y="467"/>
                  </a:lnTo>
                  <a:lnTo>
                    <a:pt x="88" y="429"/>
                  </a:lnTo>
                  <a:lnTo>
                    <a:pt x="97" y="410"/>
                  </a:lnTo>
                  <a:lnTo>
                    <a:pt x="107" y="400"/>
                  </a:lnTo>
                  <a:lnTo>
                    <a:pt x="97" y="392"/>
                  </a:lnTo>
                  <a:lnTo>
                    <a:pt x="97" y="383"/>
                  </a:lnTo>
                  <a:lnTo>
                    <a:pt x="118" y="364"/>
                  </a:lnTo>
                  <a:lnTo>
                    <a:pt x="118" y="383"/>
                  </a:lnTo>
                  <a:lnTo>
                    <a:pt x="126" y="383"/>
                  </a:lnTo>
                  <a:lnTo>
                    <a:pt x="126" y="364"/>
                  </a:lnTo>
                  <a:lnTo>
                    <a:pt x="136" y="364"/>
                  </a:lnTo>
                  <a:lnTo>
                    <a:pt x="147" y="354"/>
                  </a:lnTo>
                  <a:lnTo>
                    <a:pt x="147" y="345"/>
                  </a:lnTo>
                  <a:lnTo>
                    <a:pt x="165" y="345"/>
                  </a:lnTo>
                  <a:lnTo>
                    <a:pt x="165" y="316"/>
                  </a:lnTo>
                  <a:lnTo>
                    <a:pt x="176" y="308"/>
                  </a:lnTo>
                  <a:lnTo>
                    <a:pt x="176" y="298"/>
                  </a:lnTo>
                  <a:lnTo>
                    <a:pt x="184" y="308"/>
                  </a:lnTo>
                  <a:lnTo>
                    <a:pt x="194" y="298"/>
                  </a:lnTo>
                  <a:lnTo>
                    <a:pt x="194" y="289"/>
                  </a:lnTo>
                  <a:lnTo>
                    <a:pt x="205" y="289"/>
                  </a:lnTo>
                  <a:lnTo>
                    <a:pt x="205" y="270"/>
                  </a:lnTo>
                  <a:lnTo>
                    <a:pt x="223" y="279"/>
                  </a:lnTo>
                  <a:lnTo>
                    <a:pt x="263" y="243"/>
                  </a:lnTo>
                  <a:lnTo>
                    <a:pt x="263" y="234"/>
                  </a:lnTo>
                  <a:lnTo>
                    <a:pt x="273" y="243"/>
                  </a:lnTo>
                  <a:lnTo>
                    <a:pt x="282" y="234"/>
                  </a:lnTo>
                  <a:lnTo>
                    <a:pt x="282" y="216"/>
                  </a:lnTo>
                  <a:lnTo>
                    <a:pt x="273" y="216"/>
                  </a:lnTo>
                  <a:lnTo>
                    <a:pt x="273" y="188"/>
                  </a:lnTo>
                  <a:lnTo>
                    <a:pt x="244" y="188"/>
                  </a:lnTo>
                  <a:lnTo>
                    <a:pt x="234" y="159"/>
                  </a:lnTo>
                  <a:lnTo>
                    <a:pt x="234" y="151"/>
                  </a:lnTo>
                  <a:lnTo>
                    <a:pt x="223" y="159"/>
                  </a:lnTo>
                  <a:lnTo>
                    <a:pt x="213" y="151"/>
                  </a:lnTo>
                  <a:lnTo>
                    <a:pt x="205" y="151"/>
                  </a:lnTo>
                  <a:lnTo>
                    <a:pt x="205" y="132"/>
                  </a:lnTo>
                  <a:lnTo>
                    <a:pt x="165" y="19"/>
                  </a:lnTo>
                  <a:lnTo>
                    <a:pt x="136" y="0"/>
                  </a:lnTo>
                  <a:lnTo>
                    <a:pt x="126" y="0"/>
                  </a:lnTo>
                  <a:lnTo>
                    <a:pt x="107" y="19"/>
                  </a:lnTo>
                  <a:lnTo>
                    <a:pt x="88" y="30"/>
                  </a:lnTo>
                  <a:lnTo>
                    <a:pt x="78" y="19"/>
                  </a:lnTo>
                  <a:lnTo>
                    <a:pt x="78" y="11"/>
                  </a:lnTo>
                  <a:lnTo>
                    <a:pt x="58" y="11"/>
                  </a:lnTo>
                  <a:lnTo>
                    <a:pt x="39" y="94"/>
                  </a:lnTo>
                  <a:lnTo>
                    <a:pt x="39" y="132"/>
                  </a:lnTo>
                  <a:lnTo>
                    <a:pt x="29" y="132"/>
                  </a:lnTo>
                  <a:lnTo>
                    <a:pt x="29" y="141"/>
                  </a:lnTo>
                  <a:lnTo>
                    <a:pt x="39" y="178"/>
                  </a:lnTo>
                  <a:lnTo>
                    <a:pt x="39" y="197"/>
                  </a:lnTo>
                  <a:lnTo>
                    <a:pt x="20" y="216"/>
                  </a:lnTo>
                  <a:lnTo>
                    <a:pt x="20" y="224"/>
                  </a:lnTo>
                  <a:lnTo>
                    <a:pt x="29" y="234"/>
                  </a:lnTo>
                  <a:lnTo>
                    <a:pt x="20" y="234"/>
                  </a:lnTo>
                  <a:lnTo>
                    <a:pt x="20" y="243"/>
                  </a:lnTo>
                  <a:lnTo>
                    <a:pt x="10" y="243"/>
                  </a:lnTo>
                  <a:lnTo>
                    <a:pt x="0" y="253"/>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71" name="Freeform 56"/>
            <p:cNvSpPr>
              <a:spLocks/>
            </p:cNvSpPr>
            <p:nvPr/>
          </p:nvSpPr>
          <p:spPr bwMode="auto">
            <a:xfrm>
              <a:off x="4215" y="2008"/>
              <a:ext cx="413" cy="429"/>
            </a:xfrm>
            <a:custGeom>
              <a:avLst/>
              <a:gdLst>
                <a:gd name="T0" fmla="*/ 108 w 340"/>
                <a:gd name="T1" fmla="*/ 9 h 352"/>
                <a:gd name="T2" fmla="*/ 108 w 340"/>
                <a:gd name="T3" fmla="*/ 27 h 352"/>
                <a:gd name="T4" fmla="*/ 108 w 340"/>
                <a:gd name="T5" fmla="*/ 63 h 352"/>
                <a:gd name="T6" fmla="*/ 98 w 340"/>
                <a:gd name="T7" fmla="*/ 109 h 352"/>
                <a:gd name="T8" fmla="*/ 79 w 340"/>
                <a:gd name="T9" fmla="*/ 138 h 352"/>
                <a:gd name="T10" fmla="*/ 60 w 340"/>
                <a:gd name="T11" fmla="*/ 138 h 352"/>
                <a:gd name="T12" fmla="*/ 50 w 340"/>
                <a:gd name="T13" fmla="*/ 166 h 352"/>
                <a:gd name="T14" fmla="*/ 40 w 340"/>
                <a:gd name="T15" fmla="*/ 185 h 352"/>
                <a:gd name="T16" fmla="*/ 29 w 340"/>
                <a:gd name="T17" fmla="*/ 174 h 352"/>
                <a:gd name="T18" fmla="*/ 21 w 340"/>
                <a:gd name="T19" fmla="*/ 231 h 352"/>
                <a:gd name="T20" fmla="*/ 0 w 340"/>
                <a:gd name="T21" fmla="*/ 241 h 352"/>
                <a:gd name="T22" fmla="*/ 21 w 340"/>
                <a:gd name="T23" fmla="*/ 296 h 352"/>
                <a:gd name="T24" fmla="*/ 50 w 340"/>
                <a:gd name="T25" fmla="*/ 314 h 352"/>
                <a:gd name="T26" fmla="*/ 60 w 340"/>
                <a:gd name="T27" fmla="*/ 325 h 352"/>
                <a:gd name="T28" fmla="*/ 69 w 340"/>
                <a:gd name="T29" fmla="*/ 343 h 352"/>
                <a:gd name="T30" fmla="*/ 98 w 340"/>
                <a:gd name="T31" fmla="*/ 352 h 352"/>
                <a:gd name="T32" fmla="*/ 108 w 340"/>
                <a:gd name="T33" fmla="*/ 333 h 352"/>
                <a:gd name="T34" fmla="*/ 127 w 340"/>
                <a:gd name="T35" fmla="*/ 343 h 352"/>
                <a:gd name="T36" fmla="*/ 147 w 340"/>
                <a:gd name="T37" fmla="*/ 325 h 352"/>
                <a:gd name="T38" fmla="*/ 166 w 340"/>
                <a:gd name="T39" fmla="*/ 314 h 352"/>
                <a:gd name="T40" fmla="*/ 185 w 340"/>
                <a:gd name="T41" fmla="*/ 296 h 352"/>
                <a:gd name="T42" fmla="*/ 195 w 340"/>
                <a:gd name="T43" fmla="*/ 249 h 352"/>
                <a:gd name="T44" fmla="*/ 234 w 340"/>
                <a:gd name="T45" fmla="*/ 203 h 352"/>
                <a:gd name="T46" fmla="*/ 253 w 340"/>
                <a:gd name="T47" fmla="*/ 193 h 352"/>
                <a:gd name="T48" fmla="*/ 263 w 340"/>
                <a:gd name="T49" fmla="*/ 157 h 352"/>
                <a:gd name="T50" fmla="*/ 274 w 340"/>
                <a:gd name="T51" fmla="*/ 147 h 352"/>
                <a:gd name="T52" fmla="*/ 282 w 340"/>
                <a:gd name="T53" fmla="*/ 138 h 352"/>
                <a:gd name="T54" fmla="*/ 301 w 340"/>
                <a:gd name="T55" fmla="*/ 120 h 352"/>
                <a:gd name="T56" fmla="*/ 293 w 340"/>
                <a:gd name="T57" fmla="*/ 91 h 352"/>
                <a:gd name="T58" fmla="*/ 330 w 340"/>
                <a:gd name="T59" fmla="*/ 109 h 352"/>
                <a:gd name="T60" fmla="*/ 340 w 340"/>
                <a:gd name="T61" fmla="*/ 72 h 352"/>
                <a:gd name="T62" fmla="*/ 330 w 340"/>
                <a:gd name="T63" fmla="*/ 63 h 352"/>
                <a:gd name="T64" fmla="*/ 293 w 340"/>
                <a:gd name="T65" fmla="*/ 72 h 352"/>
                <a:gd name="T66" fmla="*/ 263 w 340"/>
                <a:gd name="T67" fmla="*/ 82 h 352"/>
                <a:gd name="T68" fmla="*/ 263 w 340"/>
                <a:gd name="T69" fmla="*/ 82 h 352"/>
                <a:gd name="T70" fmla="*/ 205 w 340"/>
                <a:gd name="T71" fmla="*/ 72 h 352"/>
                <a:gd name="T72" fmla="*/ 118 w 340"/>
                <a:gd name="T73" fmla="*/ 0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352"/>
                <a:gd name="T113" fmla="*/ 340 w 340"/>
                <a:gd name="T114" fmla="*/ 352 h 3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352">
                  <a:moveTo>
                    <a:pt x="118" y="0"/>
                  </a:moveTo>
                  <a:lnTo>
                    <a:pt x="108" y="9"/>
                  </a:lnTo>
                  <a:lnTo>
                    <a:pt x="118" y="19"/>
                  </a:lnTo>
                  <a:lnTo>
                    <a:pt x="108" y="27"/>
                  </a:lnTo>
                  <a:lnTo>
                    <a:pt x="118" y="36"/>
                  </a:lnTo>
                  <a:lnTo>
                    <a:pt x="108" y="63"/>
                  </a:lnTo>
                  <a:lnTo>
                    <a:pt x="108" y="109"/>
                  </a:lnTo>
                  <a:lnTo>
                    <a:pt x="98" y="109"/>
                  </a:lnTo>
                  <a:lnTo>
                    <a:pt x="89" y="128"/>
                  </a:lnTo>
                  <a:lnTo>
                    <a:pt x="79" y="138"/>
                  </a:lnTo>
                  <a:lnTo>
                    <a:pt x="69" y="128"/>
                  </a:lnTo>
                  <a:lnTo>
                    <a:pt x="60" y="138"/>
                  </a:lnTo>
                  <a:lnTo>
                    <a:pt x="60" y="147"/>
                  </a:lnTo>
                  <a:lnTo>
                    <a:pt x="50" y="166"/>
                  </a:lnTo>
                  <a:lnTo>
                    <a:pt x="50" y="174"/>
                  </a:lnTo>
                  <a:lnTo>
                    <a:pt x="40" y="185"/>
                  </a:lnTo>
                  <a:lnTo>
                    <a:pt x="40" y="174"/>
                  </a:lnTo>
                  <a:lnTo>
                    <a:pt x="29" y="174"/>
                  </a:lnTo>
                  <a:lnTo>
                    <a:pt x="21" y="203"/>
                  </a:lnTo>
                  <a:lnTo>
                    <a:pt x="21" y="231"/>
                  </a:lnTo>
                  <a:lnTo>
                    <a:pt x="11" y="241"/>
                  </a:lnTo>
                  <a:lnTo>
                    <a:pt x="0" y="241"/>
                  </a:lnTo>
                  <a:lnTo>
                    <a:pt x="0" y="278"/>
                  </a:lnTo>
                  <a:lnTo>
                    <a:pt x="21" y="296"/>
                  </a:lnTo>
                  <a:lnTo>
                    <a:pt x="29" y="314"/>
                  </a:lnTo>
                  <a:lnTo>
                    <a:pt x="50" y="314"/>
                  </a:lnTo>
                  <a:lnTo>
                    <a:pt x="50" y="325"/>
                  </a:lnTo>
                  <a:lnTo>
                    <a:pt x="60" y="325"/>
                  </a:lnTo>
                  <a:lnTo>
                    <a:pt x="60" y="333"/>
                  </a:lnTo>
                  <a:lnTo>
                    <a:pt x="69" y="343"/>
                  </a:lnTo>
                  <a:lnTo>
                    <a:pt x="89" y="352"/>
                  </a:lnTo>
                  <a:lnTo>
                    <a:pt x="98" y="352"/>
                  </a:lnTo>
                  <a:lnTo>
                    <a:pt x="108" y="343"/>
                  </a:lnTo>
                  <a:lnTo>
                    <a:pt x="108" y="333"/>
                  </a:lnTo>
                  <a:lnTo>
                    <a:pt x="118" y="343"/>
                  </a:lnTo>
                  <a:lnTo>
                    <a:pt x="127" y="343"/>
                  </a:lnTo>
                  <a:lnTo>
                    <a:pt x="147" y="333"/>
                  </a:lnTo>
                  <a:lnTo>
                    <a:pt x="147" y="325"/>
                  </a:lnTo>
                  <a:lnTo>
                    <a:pt x="156" y="325"/>
                  </a:lnTo>
                  <a:lnTo>
                    <a:pt x="166" y="314"/>
                  </a:lnTo>
                  <a:lnTo>
                    <a:pt x="176" y="314"/>
                  </a:lnTo>
                  <a:lnTo>
                    <a:pt x="185" y="296"/>
                  </a:lnTo>
                  <a:lnTo>
                    <a:pt x="185" y="278"/>
                  </a:lnTo>
                  <a:lnTo>
                    <a:pt x="195" y="249"/>
                  </a:lnTo>
                  <a:lnTo>
                    <a:pt x="216" y="185"/>
                  </a:lnTo>
                  <a:lnTo>
                    <a:pt x="234" y="203"/>
                  </a:lnTo>
                  <a:lnTo>
                    <a:pt x="245" y="203"/>
                  </a:lnTo>
                  <a:lnTo>
                    <a:pt x="253" y="193"/>
                  </a:lnTo>
                  <a:lnTo>
                    <a:pt x="253" y="166"/>
                  </a:lnTo>
                  <a:lnTo>
                    <a:pt x="263" y="157"/>
                  </a:lnTo>
                  <a:lnTo>
                    <a:pt x="274" y="157"/>
                  </a:lnTo>
                  <a:lnTo>
                    <a:pt x="274" y="147"/>
                  </a:lnTo>
                  <a:lnTo>
                    <a:pt x="282" y="147"/>
                  </a:lnTo>
                  <a:lnTo>
                    <a:pt x="282" y="138"/>
                  </a:lnTo>
                  <a:lnTo>
                    <a:pt x="293" y="120"/>
                  </a:lnTo>
                  <a:lnTo>
                    <a:pt x="301" y="120"/>
                  </a:lnTo>
                  <a:lnTo>
                    <a:pt x="293" y="109"/>
                  </a:lnTo>
                  <a:lnTo>
                    <a:pt x="293" y="91"/>
                  </a:lnTo>
                  <a:lnTo>
                    <a:pt x="301" y="91"/>
                  </a:lnTo>
                  <a:lnTo>
                    <a:pt x="330" y="109"/>
                  </a:lnTo>
                  <a:lnTo>
                    <a:pt x="340" y="109"/>
                  </a:lnTo>
                  <a:lnTo>
                    <a:pt x="340" y="72"/>
                  </a:lnTo>
                  <a:lnTo>
                    <a:pt x="330" y="72"/>
                  </a:lnTo>
                  <a:lnTo>
                    <a:pt x="330" y="63"/>
                  </a:lnTo>
                  <a:lnTo>
                    <a:pt x="310" y="63"/>
                  </a:lnTo>
                  <a:lnTo>
                    <a:pt x="293" y="72"/>
                  </a:lnTo>
                  <a:lnTo>
                    <a:pt x="282" y="82"/>
                  </a:lnTo>
                  <a:lnTo>
                    <a:pt x="263" y="82"/>
                  </a:lnTo>
                  <a:lnTo>
                    <a:pt x="263" y="72"/>
                  </a:lnTo>
                  <a:lnTo>
                    <a:pt x="263" y="82"/>
                  </a:lnTo>
                  <a:lnTo>
                    <a:pt x="216" y="128"/>
                  </a:lnTo>
                  <a:lnTo>
                    <a:pt x="205" y="72"/>
                  </a:lnTo>
                  <a:lnTo>
                    <a:pt x="137" y="91"/>
                  </a:lnTo>
                  <a:lnTo>
                    <a:pt x="118"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72" name="Freeform 57"/>
            <p:cNvSpPr>
              <a:spLocks/>
            </p:cNvSpPr>
            <p:nvPr/>
          </p:nvSpPr>
          <p:spPr bwMode="auto">
            <a:xfrm>
              <a:off x="3123" y="2607"/>
              <a:ext cx="468" cy="441"/>
            </a:xfrm>
            <a:custGeom>
              <a:avLst/>
              <a:gdLst>
                <a:gd name="T0" fmla="*/ 0 w 386"/>
                <a:gd name="T1" fmla="*/ 19 h 362"/>
                <a:gd name="T2" fmla="*/ 347 w 386"/>
                <a:gd name="T3" fmla="*/ 0 h 362"/>
                <a:gd name="T4" fmla="*/ 338 w 386"/>
                <a:gd name="T5" fmla="*/ 10 h 362"/>
                <a:gd name="T6" fmla="*/ 347 w 386"/>
                <a:gd name="T7" fmla="*/ 10 h 362"/>
                <a:gd name="T8" fmla="*/ 357 w 386"/>
                <a:gd name="T9" fmla="*/ 19 h 362"/>
                <a:gd name="T10" fmla="*/ 328 w 386"/>
                <a:gd name="T11" fmla="*/ 48 h 362"/>
                <a:gd name="T12" fmla="*/ 328 w 386"/>
                <a:gd name="T13" fmla="*/ 56 h 362"/>
                <a:gd name="T14" fmla="*/ 386 w 386"/>
                <a:gd name="T15" fmla="*/ 48 h 362"/>
                <a:gd name="T16" fmla="*/ 376 w 386"/>
                <a:gd name="T17" fmla="*/ 56 h 362"/>
                <a:gd name="T18" fmla="*/ 386 w 386"/>
                <a:gd name="T19" fmla="*/ 56 h 362"/>
                <a:gd name="T20" fmla="*/ 367 w 386"/>
                <a:gd name="T21" fmla="*/ 75 h 362"/>
                <a:gd name="T22" fmla="*/ 367 w 386"/>
                <a:gd name="T23" fmla="*/ 102 h 362"/>
                <a:gd name="T24" fmla="*/ 357 w 386"/>
                <a:gd name="T25" fmla="*/ 113 h 362"/>
                <a:gd name="T26" fmla="*/ 357 w 386"/>
                <a:gd name="T27" fmla="*/ 140 h 362"/>
                <a:gd name="T28" fmla="*/ 347 w 386"/>
                <a:gd name="T29" fmla="*/ 150 h 362"/>
                <a:gd name="T30" fmla="*/ 347 w 386"/>
                <a:gd name="T31" fmla="*/ 159 h 362"/>
                <a:gd name="T32" fmla="*/ 328 w 386"/>
                <a:gd name="T33" fmla="*/ 169 h 362"/>
                <a:gd name="T34" fmla="*/ 328 w 386"/>
                <a:gd name="T35" fmla="*/ 205 h 362"/>
                <a:gd name="T36" fmla="*/ 299 w 386"/>
                <a:gd name="T37" fmla="*/ 232 h 362"/>
                <a:gd name="T38" fmla="*/ 299 w 386"/>
                <a:gd name="T39" fmla="*/ 251 h 362"/>
                <a:gd name="T40" fmla="*/ 288 w 386"/>
                <a:gd name="T41" fmla="*/ 259 h 362"/>
                <a:gd name="T42" fmla="*/ 288 w 386"/>
                <a:gd name="T43" fmla="*/ 270 h 362"/>
                <a:gd name="T44" fmla="*/ 280 w 386"/>
                <a:gd name="T45" fmla="*/ 278 h 362"/>
                <a:gd name="T46" fmla="*/ 280 w 386"/>
                <a:gd name="T47" fmla="*/ 316 h 362"/>
                <a:gd name="T48" fmla="*/ 288 w 386"/>
                <a:gd name="T49" fmla="*/ 316 h 362"/>
                <a:gd name="T50" fmla="*/ 288 w 386"/>
                <a:gd name="T51" fmla="*/ 335 h 362"/>
                <a:gd name="T52" fmla="*/ 280 w 386"/>
                <a:gd name="T53" fmla="*/ 345 h 362"/>
                <a:gd name="T54" fmla="*/ 280 w 386"/>
                <a:gd name="T55" fmla="*/ 353 h 362"/>
                <a:gd name="T56" fmla="*/ 47 w 386"/>
                <a:gd name="T57" fmla="*/ 362 h 362"/>
                <a:gd name="T58" fmla="*/ 47 w 386"/>
                <a:gd name="T59" fmla="*/ 307 h 362"/>
                <a:gd name="T60" fmla="*/ 29 w 386"/>
                <a:gd name="T61" fmla="*/ 307 h 362"/>
                <a:gd name="T62" fmla="*/ 10 w 386"/>
                <a:gd name="T63" fmla="*/ 297 h 362"/>
                <a:gd name="T64" fmla="*/ 20 w 386"/>
                <a:gd name="T65" fmla="*/ 121 h 362"/>
                <a:gd name="T66" fmla="*/ 0 w 386"/>
                <a:gd name="T67" fmla="*/ 19 h 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6"/>
                <a:gd name="T103" fmla="*/ 0 h 362"/>
                <a:gd name="T104" fmla="*/ 386 w 386"/>
                <a:gd name="T105" fmla="*/ 362 h 3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6" h="362">
                  <a:moveTo>
                    <a:pt x="0" y="19"/>
                  </a:moveTo>
                  <a:lnTo>
                    <a:pt x="347" y="0"/>
                  </a:lnTo>
                  <a:lnTo>
                    <a:pt x="338" y="10"/>
                  </a:lnTo>
                  <a:lnTo>
                    <a:pt x="347" y="10"/>
                  </a:lnTo>
                  <a:lnTo>
                    <a:pt x="357" y="19"/>
                  </a:lnTo>
                  <a:lnTo>
                    <a:pt x="328" y="48"/>
                  </a:lnTo>
                  <a:lnTo>
                    <a:pt x="328" y="56"/>
                  </a:lnTo>
                  <a:lnTo>
                    <a:pt x="386" y="48"/>
                  </a:lnTo>
                  <a:lnTo>
                    <a:pt x="376" y="56"/>
                  </a:lnTo>
                  <a:lnTo>
                    <a:pt x="386" y="56"/>
                  </a:lnTo>
                  <a:lnTo>
                    <a:pt x="367" y="75"/>
                  </a:lnTo>
                  <a:lnTo>
                    <a:pt x="367" y="102"/>
                  </a:lnTo>
                  <a:lnTo>
                    <a:pt x="357" y="113"/>
                  </a:lnTo>
                  <a:lnTo>
                    <a:pt x="357" y="140"/>
                  </a:lnTo>
                  <a:lnTo>
                    <a:pt x="347" y="150"/>
                  </a:lnTo>
                  <a:lnTo>
                    <a:pt x="347" y="159"/>
                  </a:lnTo>
                  <a:lnTo>
                    <a:pt x="328" y="169"/>
                  </a:lnTo>
                  <a:lnTo>
                    <a:pt x="328" y="205"/>
                  </a:lnTo>
                  <a:lnTo>
                    <a:pt x="299" y="232"/>
                  </a:lnTo>
                  <a:lnTo>
                    <a:pt x="299" y="251"/>
                  </a:lnTo>
                  <a:lnTo>
                    <a:pt x="288" y="259"/>
                  </a:lnTo>
                  <a:lnTo>
                    <a:pt x="288" y="270"/>
                  </a:lnTo>
                  <a:lnTo>
                    <a:pt x="280" y="278"/>
                  </a:lnTo>
                  <a:lnTo>
                    <a:pt x="280" y="316"/>
                  </a:lnTo>
                  <a:lnTo>
                    <a:pt x="288" y="316"/>
                  </a:lnTo>
                  <a:lnTo>
                    <a:pt x="288" y="335"/>
                  </a:lnTo>
                  <a:lnTo>
                    <a:pt x="280" y="345"/>
                  </a:lnTo>
                  <a:lnTo>
                    <a:pt x="280" y="353"/>
                  </a:lnTo>
                  <a:lnTo>
                    <a:pt x="47" y="362"/>
                  </a:lnTo>
                  <a:lnTo>
                    <a:pt x="47" y="307"/>
                  </a:lnTo>
                  <a:lnTo>
                    <a:pt x="29" y="307"/>
                  </a:lnTo>
                  <a:lnTo>
                    <a:pt x="10" y="297"/>
                  </a:lnTo>
                  <a:lnTo>
                    <a:pt x="20" y="121"/>
                  </a:lnTo>
                  <a:lnTo>
                    <a:pt x="0" y="19"/>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73" name="Freeform 58"/>
            <p:cNvSpPr>
              <a:spLocks/>
            </p:cNvSpPr>
            <p:nvPr/>
          </p:nvSpPr>
          <p:spPr bwMode="auto">
            <a:xfrm>
              <a:off x="2357" y="3922"/>
              <a:ext cx="118" cy="135"/>
            </a:xfrm>
            <a:custGeom>
              <a:avLst/>
              <a:gdLst>
                <a:gd name="T0" fmla="*/ 0 w 97"/>
                <a:gd name="T1" fmla="*/ 38 h 111"/>
                <a:gd name="T2" fmla="*/ 8 w 97"/>
                <a:gd name="T3" fmla="*/ 75 h 111"/>
                <a:gd name="T4" fmla="*/ 8 w 97"/>
                <a:gd name="T5" fmla="*/ 94 h 111"/>
                <a:gd name="T6" fmla="*/ 37 w 97"/>
                <a:gd name="T7" fmla="*/ 111 h 111"/>
                <a:gd name="T8" fmla="*/ 48 w 97"/>
                <a:gd name="T9" fmla="*/ 94 h 111"/>
                <a:gd name="T10" fmla="*/ 97 w 97"/>
                <a:gd name="T11" fmla="*/ 65 h 111"/>
                <a:gd name="T12" fmla="*/ 77 w 97"/>
                <a:gd name="T13" fmla="*/ 27 h 111"/>
                <a:gd name="T14" fmla="*/ 19 w 97"/>
                <a:gd name="T15" fmla="*/ 0 h 111"/>
                <a:gd name="T16" fmla="*/ 19 w 97"/>
                <a:gd name="T17" fmla="*/ 27 h 111"/>
                <a:gd name="T18" fmla="*/ 0 w 97"/>
                <a:gd name="T19" fmla="*/ 38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1"/>
                <a:gd name="T32" fmla="*/ 97 w 97"/>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1">
                  <a:moveTo>
                    <a:pt x="0" y="38"/>
                  </a:moveTo>
                  <a:lnTo>
                    <a:pt x="8" y="75"/>
                  </a:lnTo>
                  <a:lnTo>
                    <a:pt x="8" y="94"/>
                  </a:lnTo>
                  <a:lnTo>
                    <a:pt x="37" y="111"/>
                  </a:lnTo>
                  <a:lnTo>
                    <a:pt x="48" y="94"/>
                  </a:lnTo>
                  <a:lnTo>
                    <a:pt x="97" y="65"/>
                  </a:lnTo>
                  <a:lnTo>
                    <a:pt x="77" y="27"/>
                  </a:lnTo>
                  <a:lnTo>
                    <a:pt x="19" y="0"/>
                  </a:lnTo>
                  <a:lnTo>
                    <a:pt x="19" y="27"/>
                  </a:lnTo>
                  <a:lnTo>
                    <a:pt x="0" y="38"/>
                  </a:lnTo>
                  <a:close/>
                </a:path>
              </a:pathLst>
            </a:custGeom>
            <a:noFill/>
            <a:ln w="12700">
              <a:noFill/>
              <a:prstDash val="solid"/>
              <a:round/>
              <a:headEnd/>
              <a:tailEnd/>
            </a:ln>
          </p:spPr>
          <p:txBody>
            <a:bodyPr/>
            <a:lstStyle/>
            <a:p>
              <a:endParaRPr lang="en-US"/>
            </a:p>
          </p:txBody>
        </p:sp>
        <p:sp>
          <p:nvSpPr>
            <p:cNvPr id="8274" name="Freeform 59"/>
            <p:cNvSpPr>
              <a:spLocks/>
            </p:cNvSpPr>
            <p:nvPr/>
          </p:nvSpPr>
          <p:spPr bwMode="auto">
            <a:xfrm>
              <a:off x="2310" y="3843"/>
              <a:ext cx="57" cy="46"/>
            </a:xfrm>
            <a:custGeom>
              <a:avLst/>
              <a:gdLst>
                <a:gd name="T0" fmla="*/ 18 w 47"/>
                <a:gd name="T1" fmla="*/ 38 h 38"/>
                <a:gd name="T2" fmla="*/ 39 w 47"/>
                <a:gd name="T3" fmla="*/ 38 h 38"/>
                <a:gd name="T4" fmla="*/ 47 w 47"/>
                <a:gd name="T5" fmla="*/ 19 h 38"/>
                <a:gd name="T6" fmla="*/ 29 w 47"/>
                <a:gd name="T7" fmla="*/ 9 h 38"/>
                <a:gd name="T8" fmla="*/ 18 w 47"/>
                <a:gd name="T9" fmla="*/ 9 h 38"/>
                <a:gd name="T10" fmla="*/ 8 w 47"/>
                <a:gd name="T11" fmla="*/ 0 h 38"/>
                <a:gd name="T12" fmla="*/ 0 w 47"/>
                <a:gd name="T13" fmla="*/ 9 h 38"/>
                <a:gd name="T14" fmla="*/ 8 w 47"/>
                <a:gd name="T15" fmla="*/ 27 h 38"/>
                <a:gd name="T16" fmla="*/ 18 w 47"/>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38"/>
                <a:gd name="T29" fmla="*/ 47 w 4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38">
                  <a:moveTo>
                    <a:pt x="18" y="38"/>
                  </a:moveTo>
                  <a:lnTo>
                    <a:pt x="39" y="38"/>
                  </a:lnTo>
                  <a:lnTo>
                    <a:pt x="47" y="19"/>
                  </a:lnTo>
                  <a:lnTo>
                    <a:pt x="29" y="9"/>
                  </a:lnTo>
                  <a:lnTo>
                    <a:pt x="18" y="9"/>
                  </a:lnTo>
                  <a:lnTo>
                    <a:pt x="8" y="0"/>
                  </a:lnTo>
                  <a:lnTo>
                    <a:pt x="0" y="9"/>
                  </a:lnTo>
                  <a:lnTo>
                    <a:pt x="8" y="27"/>
                  </a:lnTo>
                  <a:lnTo>
                    <a:pt x="18" y="38"/>
                  </a:lnTo>
                  <a:close/>
                </a:path>
              </a:pathLst>
            </a:custGeom>
            <a:noFill/>
            <a:ln w="12700">
              <a:noFill/>
              <a:prstDash val="solid"/>
              <a:round/>
              <a:headEnd/>
              <a:tailEnd/>
            </a:ln>
          </p:spPr>
          <p:txBody>
            <a:bodyPr/>
            <a:lstStyle/>
            <a:p>
              <a:endParaRPr lang="en-US"/>
            </a:p>
          </p:txBody>
        </p:sp>
        <p:sp>
          <p:nvSpPr>
            <p:cNvPr id="8275" name="Freeform 60"/>
            <p:cNvSpPr>
              <a:spLocks/>
            </p:cNvSpPr>
            <p:nvPr/>
          </p:nvSpPr>
          <p:spPr bwMode="auto">
            <a:xfrm>
              <a:off x="2297" y="3889"/>
              <a:ext cx="25" cy="10"/>
            </a:xfrm>
            <a:custGeom>
              <a:avLst/>
              <a:gdLst>
                <a:gd name="T0" fmla="*/ 0 w 21"/>
                <a:gd name="T1" fmla="*/ 8 h 8"/>
                <a:gd name="T2" fmla="*/ 21 w 21"/>
                <a:gd name="T3" fmla="*/ 0 h 8"/>
                <a:gd name="T4" fmla="*/ 21 w 21"/>
                <a:gd name="T5" fmla="*/ 8 h 8"/>
                <a:gd name="T6" fmla="*/ 0 w 21"/>
                <a:gd name="T7" fmla="*/ 8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0" y="8"/>
                  </a:moveTo>
                  <a:lnTo>
                    <a:pt x="21" y="0"/>
                  </a:lnTo>
                  <a:lnTo>
                    <a:pt x="21" y="8"/>
                  </a:lnTo>
                  <a:lnTo>
                    <a:pt x="0" y="8"/>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76" name="Freeform 61"/>
            <p:cNvSpPr>
              <a:spLocks/>
            </p:cNvSpPr>
            <p:nvPr/>
          </p:nvSpPr>
          <p:spPr bwMode="auto">
            <a:xfrm>
              <a:off x="2274" y="3854"/>
              <a:ext cx="23" cy="21"/>
            </a:xfrm>
            <a:custGeom>
              <a:avLst/>
              <a:gdLst>
                <a:gd name="T0" fmla="*/ 11 w 19"/>
                <a:gd name="T1" fmla="*/ 0 h 18"/>
                <a:gd name="T2" fmla="*/ 19 w 19"/>
                <a:gd name="T3" fmla="*/ 10 h 18"/>
                <a:gd name="T4" fmla="*/ 19 w 19"/>
                <a:gd name="T5" fmla="*/ 18 h 18"/>
                <a:gd name="T6" fmla="*/ 11 w 19"/>
                <a:gd name="T7" fmla="*/ 18 h 18"/>
                <a:gd name="T8" fmla="*/ 0 w 19"/>
                <a:gd name="T9" fmla="*/ 10 h 18"/>
                <a:gd name="T10" fmla="*/ 11 w 19"/>
                <a:gd name="T11" fmla="*/ 0 h 18"/>
                <a:gd name="T12" fmla="*/ 0 60000 65536"/>
                <a:gd name="T13" fmla="*/ 0 60000 65536"/>
                <a:gd name="T14" fmla="*/ 0 60000 65536"/>
                <a:gd name="T15" fmla="*/ 0 60000 65536"/>
                <a:gd name="T16" fmla="*/ 0 60000 65536"/>
                <a:gd name="T17" fmla="*/ 0 60000 65536"/>
                <a:gd name="T18" fmla="*/ 0 w 19"/>
                <a:gd name="T19" fmla="*/ 0 h 18"/>
                <a:gd name="T20" fmla="*/ 19 w 1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9" h="18">
                  <a:moveTo>
                    <a:pt x="11" y="0"/>
                  </a:moveTo>
                  <a:lnTo>
                    <a:pt x="19" y="10"/>
                  </a:lnTo>
                  <a:lnTo>
                    <a:pt x="19" y="18"/>
                  </a:lnTo>
                  <a:lnTo>
                    <a:pt x="11" y="18"/>
                  </a:lnTo>
                  <a:lnTo>
                    <a:pt x="0" y="10"/>
                  </a:lnTo>
                  <a:lnTo>
                    <a:pt x="11" y="0"/>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77" name="Freeform 62"/>
            <p:cNvSpPr>
              <a:spLocks/>
            </p:cNvSpPr>
            <p:nvPr/>
          </p:nvSpPr>
          <p:spPr bwMode="auto">
            <a:xfrm>
              <a:off x="2238" y="3819"/>
              <a:ext cx="59" cy="24"/>
            </a:xfrm>
            <a:custGeom>
              <a:avLst/>
              <a:gdLst>
                <a:gd name="T0" fmla="*/ 0 w 48"/>
                <a:gd name="T1" fmla="*/ 19 h 19"/>
                <a:gd name="T2" fmla="*/ 40 w 48"/>
                <a:gd name="T3" fmla="*/ 19 h 19"/>
                <a:gd name="T4" fmla="*/ 48 w 48"/>
                <a:gd name="T5" fmla="*/ 0 h 19"/>
                <a:gd name="T6" fmla="*/ 11 w 48"/>
                <a:gd name="T7" fmla="*/ 0 h 19"/>
                <a:gd name="T8" fmla="*/ 0 w 48"/>
                <a:gd name="T9" fmla="*/ 19 h 19"/>
                <a:gd name="T10" fmla="*/ 0 60000 65536"/>
                <a:gd name="T11" fmla="*/ 0 60000 65536"/>
                <a:gd name="T12" fmla="*/ 0 60000 65536"/>
                <a:gd name="T13" fmla="*/ 0 60000 65536"/>
                <a:gd name="T14" fmla="*/ 0 60000 65536"/>
                <a:gd name="T15" fmla="*/ 0 w 48"/>
                <a:gd name="T16" fmla="*/ 0 h 19"/>
                <a:gd name="T17" fmla="*/ 48 w 48"/>
                <a:gd name="T18" fmla="*/ 19 h 19"/>
              </a:gdLst>
              <a:ahLst/>
              <a:cxnLst>
                <a:cxn ang="T10">
                  <a:pos x="T0" y="T1"/>
                </a:cxn>
                <a:cxn ang="T11">
                  <a:pos x="T2" y="T3"/>
                </a:cxn>
                <a:cxn ang="T12">
                  <a:pos x="T4" y="T5"/>
                </a:cxn>
                <a:cxn ang="T13">
                  <a:pos x="T6" y="T7"/>
                </a:cxn>
                <a:cxn ang="T14">
                  <a:pos x="T8" y="T9"/>
                </a:cxn>
              </a:cxnLst>
              <a:rect l="T15" t="T16" r="T17" b="T18"/>
              <a:pathLst>
                <a:path w="48" h="19">
                  <a:moveTo>
                    <a:pt x="0" y="19"/>
                  </a:moveTo>
                  <a:lnTo>
                    <a:pt x="40" y="19"/>
                  </a:lnTo>
                  <a:lnTo>
                    <a:pt x="48" y="0"/>
                  </a:lnTo>
                  <a:lnTo>
                    <a:pt x="11" y="0"/>
                  </a:lnTo>
                  <a:lnTo>
                    <a:pt x="0" y="19"/>
                  </a:lnTo>
                  <a:close/>
                </a:path>
              </a:pathLst>
            </a:custGeom>
            <a:noFill/>
            <a:ln w="12700">
              <a:noFill/>
              <a:prstDash val="solid"/>
              <a:round/>
              <a:headEnd/>
              <a:tailEnd/>
            </a:ln>
          </p:spPr>
          <p:txBody>
            <a:bodyPr/>
            <a:lstStyle/>
            <a:p>
              <a:endParaRPr lang="en-US"/>
            </a:p>
          </p:txBody>
        </p:sp>
        <p:sp>
          <p:nvSpPr>
            <p:cNvPr id="8278" name="Freeform 63"/>
            <p:cNvSpPr>
              <a:spLocks/>
            </p:cNvSpPr>
            <p:nvPr/>
          </p:nvSpPr>
          <p:spPr bwMode="auto">
            <a:xfrm>
              <a:off x="2015" y="3718"/>
              <a:ext cx="48" cy="33"/>
            </a:xfrm>
            <a:custGeom>
              <a:avLst/>
              <a:gdLst>
                <a:gd name="T0" fmla="*/ 0 w 39"/>
                <a:gd name="T1" fmla="*/ 18 h 27"/>
                <a:gd name="T2" fmla="*/ 10 w 39"/>
                <a:gd name="T3" fmla="*/ 27 h 27"/>
                <a:gd name="T4" fmla="*/ 29 w 39"/>
                <a:gd name="T5" fmla="*/ 27 h 27"/>
                <a:gd name="T6" fmla="*/ 39 w 39"/>
                <a:gd name="T7" fmla="*/ 8 h 27"/>
                <a:gd name="T8" fmla="*/ 19 w 39"/>
                <a:gd name="T9" fmla="*/ 0 h 27"/>
                <a:gd name="T10" fmla="*/ 0 w 39"/>
                <a:gd name="T11" fmla="*/ 8 h 27"/>
                <a:gd name="T12" fmla="*/ 0 w 39"/>
                <a:gd name="T13" fmla="*/ 18 h 27"/>
                <a:gd name="T14" fmla="*/ 0 60000 65536"/>
                <a:gd name="T15" fmla="*/ 0 60000 65536"/>
                <a:gd name="T16" fmla="*/ 0 60000 65536"/>
                <a:gd name="T17" fmla="*/ 0 60000 65536"/>
                <a:gd name="T18" fmla="*/ 0 60000 65536"/>
                <a:gd name="T19" fmla="*/ 0 60000 65536"/>
                <a:gd name="T20" fmla="*/ 0 60000 65536"/>
                <a:gd name="T21" fmla="*/ 0 w 39"/>
                <a:gd name="T22" fmla="*/ 0 h 27"/>
                <a:gd name="T23" fmla="*/ 39 w 3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7">
                  <a:moveTo>
                    <a:pt x="0" y="18"/>
                  </a:moveTo>
                  <a:lnTo>
                    <a:pt x="10" y="27"/>
                  </a:lnTo>
                  <a:lnTo>
                    <a:pt x="29" y="27"/>
                  </a:lnTo>
                  <a:lnTo>
                    <a:pt x="39" y="8"/>
                  </a:lnTo>
                  <a:lnTo>
                    <a:pt x="19" y="0"/>
                  </a:lnTo>
                  <a:lnTo>
                    <a:pt x="0" y="8"/>
                  </a:lnTo>
                  <a:lnTo>
                    <a:pt x="0" y="18"/>
                  </a:lnTo>
                  <a:close/>
                </a:path>
              </a:pathLst>
            </a:custGeom>
            <a:noFill/>
            <a:ln w="12700">
              <a:noFill/>
              <a:prstDash val="solid"/>
              <a:round/>
              <a:headEnd/>
              <a:tailEnd/>
            </a:ln>
          </p:spPr>
          <p:txBody>
            <a:bodyPr/>
            <a:lstStyle/>
            <a:p>
              <a:endParaRPr lang="en-US"/>
            </a:p>
          </p:txBody>
        </p:sp>
        <p:sp>
          <p:nvSpPr>
            <p:cNvPr id="8279" name="Freeform 64"/>
            <p:cNvSpPr>
              <a:spLocks/>
            </p:cNvSpPr>
            <p:nvPr/>
          </p:nvSpPr>
          <p:spPr bwMode="auto">
            <a:xfrm>
              <a:off x="1968" y="3718"/>
              <a:ext cx="24" cy="33"/>
            </a:xfrm>
            <a:custGeom>
              <a:avLst/>
              <a:gdLst>
                <a:gd name="T0" fmla="*/ 0 w 20"/>
                <a:gd name="T1" fmla="*/ 27 h 27"/>
                <a:gd name="T2" fmla="*/ 20 w 20"/>
                <a:gd name="T3" fmla="*/ 8 h 27"/>
                <a:gd name="T4" fmla="*/ 20 w 20"/>
                <a:gd name="T5" fmla="*/ 0 h 27"/>
                <a:gd name="T6" fmla="*/ 0 w 20"/>
                <a:gd name="T7" fmla="*/ 18 h 27"/>
                <a:gd name="T8" fmla="*/ 0 w 20"/>
                <a:gd name="T9" fmla="*/ 27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0" y="27"/>
                  </a:moveTo>
                  <a:lnTo>
                    <a:pt x="20" y="8"/>
                  </a:lnTo>
                  <a:lnTo>
                    <a:pt x="20" y="0"/>
                  </a:lnTo>
                  <a:lnTo>
                    <a:pt x="0" y="18"/>
                  </a:lnTo>
                  <a:lnTo>
                    <a:pt x="0" y="27"/>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80" name="Freeform 65"/>
            <p:cNvSpPr>
              <a:spLocks/>
            </p:cNvSpPr>
            <p:nvPr/>
          </p:nvSpPr>
          <p:spPr bwMode="auto">
            <a:xfrm>
              <a:off x="2156" y="3774"/>
              <a:ext cx="47" cy="45"/>
            </a:xfrm>
            <a:custGeom>
              <a:avLst/>
              <a:gdLst>
                <a:gd name="T0" fmla="*/ 19 w 39"/>
                <a:gd name="T1" fmla="*/ 37 h 37"/>
                <a:gd name="T2" fmla="*/ 39 w 39"/>
                <a:gd name="T3" fmla="*/ 37 h 37"/>
                <a:gd name="T4" fmla="*/ 39 w 39"/>
                <a:gd name="T5" fmla="*/ 19 h 37"/>
                <a:gd name="T6" fmla="*/ 19 w 39"/>
                <a:gd name="T7" fmla="*/ 0 h 37"/>
                <a:gd name="T8" fmla="*/ 0 w 39"/>
                <a:gd name="T9" fmla="*/ 10 h 37"/>
                <a:gd name="T10" fmla="*/ 19 w 39"/>
                <a:gd name="T11" fmla="*/ 37 h 37"/>
                <a:gd name="T12" fmla="*/ 0 60000 65536"/>
                <a:gd name="T13" fmla="*/ 0 60000 65536"/>
                <a:gd name="T14" fmla="*/ 0 60000 65536"/>
                <a:gd name="T15" fmla="*/ 0 60000 65536"/>
                <a:gd name="T16" fmla="*/ 0 60000 65536"/>
                <a:gd name="T17" fmla="*/ 0 60000 65536"/>
                <a:gd name="T18" fmla="*/ 0 w 39"/>
                <a:gd name="T19" fmla="*/ 0 h 37"/>
                <a:gd name="T20" fmla="*/ 39 w 3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9" h="37">
                  <a:moveTo>
                    <a:pt x="19" y="37"/>
                  </a:moveTo>
                  <a:lnTo>
                    <a:pt x="39" y="37"/>
                  </a:lnTo>
                  <a:lnTo>
                    <a:pt x="39" y="19"/>
                  </a:lnTo>
                  <a:lnTo>
                    <a:pt x="19" y="0"/>
                  </a:lnTo>
                  <a:lnTo>
                    <a:pt x="0" y="10"/>
                  </a:lnTo>
                  <a:lnTo>
                    <a:pt x="19" y="37"/>
                  </a:lnTo>
                  <a:close/>
                </a:path>
              </a:pathLst>
            </a:custGeom>
            <a:noFill/>
            <a:ln w="12700">
              <a:noFill/>
              <a:prstDash val="solid"/>
              <a:round/>
              <a:headEnd/>
              <a:tailEnd/>
            </a:ln>
          </p:spPr>
          <p:txBody>
            <a:bodyPr/>
            <a:lstStyle/>
            <a:p>
              <a:endParaRPr lang="en-US"/>
            </a:p>
          </p:txBody>
        </p:sp>
        <p:sp>
          <p:nvSpPr>
            <p:cNvPr id="8281" name="Freeform 66"/>
            <p:cNvSpPr>
              <a:spLocks/>
            </p:cNvSpPr>
            <p:nvPr/>
          </p:nvSpPr>
          <p:spPr bwMode="auto">
            <a:xfrm>
              <a:off x="791" y="3425"/>
              <a:ext cx="1295" cy="1144"/>
            </a:xfrm>
            <a:custGeom>
              <a:avLst/>
              <a:gdLst>
                <a:gd name="T0" fmla="*/ 88 w 1067"/>
                <a:gd name="T1" fmla="*/ 176 h 939"/>
                <a:gd name="T2" fmla="*/ 146 w 1067"/>
                <a:gd name="T3" fmla="*/ 230 h 939"/>
                <a:gd name="T4" fmla="*/ 98 w 1067"/>
                <a:gd name="T5" fmla="*/ 287 h 939"/>
                <a:gd name="T6" fmla="*/ 88 w 1067"/>
                <a:gd name="T7" fmla="*/ 249 h 939"/>
                <a:gd name="T8" fmla="*/ 29 w 1067"/>
                <a:gd name="T9" fmla="*/ 316 h 939"/>
                <a:gd name="T10" fmla="*/ 69 w 1067"/>
                <a:gd name="T11" fmla="*/ 370 h 939"/>
                <a:gd name="T12" fmla="*/ 156 w 1067"/>
                <a:gd name="T13" fmla="*/ 352 h 939"/>
                <a:gd name="T14" fmla="*/ 127 w 1067"/>
                <a:gd name="T15" fmla="*/ 427 h 939"/>
                <a:gd name="T16" fmla="*/ 98 w 1067"/>
                <a:gd name="T17" fmla="*/ 454 h 939"/>
                <a:gd name="T18" fmla="*/ 59 w 1067"/>
                <a:gd name="T19" fmla="*/ 473 h 939"/>
                <a:gd name="T20" fmla="*/ 40 w 1067"/>
                <a:gd name="T21" fmla="*/ 567 h 939"/>
                <a:gd name="T22" fmla="*/ 69 w 1067"/>
                <a:gd name="T23" fmla="*/ 623 h 939"/>
                <a:gd name="T24" fmla="*/ 127 w 1067"/>
                <a:gd name="T25" fmla="*/ 661 h 939"/>
                <a:gd name="T26" fmla="*/ 127 w 1067"/>
                <a:gd name="T27" fmla="*/ 707 h 939"/>
                <a:gd name="T28" fmla="*/ 204 w 1067"/>
                <a:gd name="T29" fmla="*/ 726 h 939"/>
                <a:gd name="T30" fmla="*/ 233 w 1067"/>
                <a:gd name="T31" fmla="*/ 734 h 939"/>
                <a:gd name="T32" fmla="*/ 166 w 1067"/>
                <a:gd name="T33" fmla="*/ 826 h 939"/>
                <a:gd name="T34" fmla="*/ 106 w 1067"/>
                <a:gd name="T35" fmla="*/ 864 h 939"/>
                <a:gd name="T36" fmla="*/ 19 w 1067"/>
                <a:gd name="T37" fmla="*/ 910 h 939"/>
                <a:gd name="T38" fmla="*/ 19 w 1067"/>
                <a:gd name="T39" fmla="*/ 939 h 939"/>
                <a:gd name="T40" fmla="*/ 166 w 1067"/>
                <a:gd name="T41" fmla="*/ 872 h 939"/>
                <a:gd name="T42" fmla="*/ 359 w 1067"/>
                <a:gd name="T43" fmla="*/ 707 h 939"/>
                <a:gd name="T44" fmla="*/ 341 w 1067"/>
                <a:gd name="T45" fmla="*/ 679 h 939"/>
                <a:gd name="T46" fmla="*/ 438 w 1067"/>
                <a:gd name="T47" fmla="*/ 558 h 939"/>
                <a:gd name="T48" fmla="*/ 409 w 1067"/>
                <a:gd name="T49" fmla="*/ 586 h 939"/>
                <a:gd name="T50" fmla="*/ 417 w 1067"/>
                <a:gd name="T51" fmla="*/ 642 h 939"/>
                <a:gd name="T52" fmla="*/ 409 w 1067"/>
                <a:gd name="T53" fmla="*/ 669 h 939"/>
                <a:gd name="T54" fmla="*/ 496 w 1067"/>
                <a:gd name="T55" fmla="*/ 613 h 939"/>
                <a:gd name="T56" fmla="*/ 544 w 1067"/>
                <a:gd name="T57" fmla="*/ 558 h 939"/>
                <a:gd name="T58" fmla="*/ 660 w 1067"/>
                <a:gd name="T59" fmla="*/ 586 h 939"/>
                <a:gd name="T60" fmla="*/ 824 w 1067"/>
                <a:gd name="T61" fmla="*/ 642 h 939"/>
                <a:gd name="T62" fmla="*/ 1009 w 1067"/>
                <a:gd name="T63" fmla="*/ 782 h 939"/>
                <a:gd name="T64" fmla="*/ 1067 w 1067"/>
                <a:gd name="T65" fmla="*/ 726 h 939"/>
                <a:gd name="T66" fmla="*/ 999 w 1067"/>
                <a:gd name="T67" fmla="*/ 679 h 939"/>
                <a:gd name="T68" fmla="*/ 922 w 1067"/>
                <a:gd name="T69" fmla="*/ 613 h 939"/>
                <a:gd name="T70" fmla="*/ 835 w 1067"/>
                <a:gd name="T71" fmla="*/ 558 h 939"/>
                <a:gd name="T72" fmla="*/ 795 w 1067"/>
                <a:gd name="T73" fmla="*/ 604 h 939"/>
                <a:gd name="T74" fmla="*/ 739 w 1067"/>
                <a:gd name="T75" fmla="*/ 548 h 939"/>
                <a:gd name="T76" fmla="*/ 660 w 1067"/>
                <a:gd name="T77" fmla="*/ 464 h 939"/>
                <a:gd name="T78" fmla="*/ 583 w 1067"/>
                <a:gd name="T79" fmla="*/ 121 h 939"/>
                <a:gd name="T80" fmla="*/ 505 w 1067"/>
                <a:gd name="T81" fmla="*/ 27 h 939"/>
                <a:gd name="T82" fmla="*/ 388 w 1067"/>
                <a:gd name="T83" fmla="*/ 27 h 939"/>
                <a:gd name="T84" fmla="*/ 341 w 1067"/>
                <a:gd name="T85" fmla="*/ 27 h 939"/>
                <a:gd name="T86" fmla="*/ 253 w 1067"/>
                <a:gd name="T87" fmla="*/ 0 h 939"/>
                <a:gd name="T88" fmla="*/ 204 w 1067"/>
                <a:gd name="T89" fmla="*/ 19 h 939"/>
                <a:gd name="T90" fmla="*/ 135 w 1067"/>
                <a:gd name="T91" fmla="*/ 73 h 939"/>
                <a:gd name="T92" fmla="*/ 106 w 1067"/>
                <a:gd name="T93" fmla="*/ 121 h 939"/>
                <a:gd name="T94" fmla="*/ 59 w 1067"/>
                <a:gd name="T95" fmla="*/ 148 h 9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7"/>
                <a:gd name="T145" fmla="*/ 0 h 939"/>
                <a:gd name="T146" fmla="*/ 1067 w 1067"/>
                <a:gd name="T147" fmla="*/ 939 h 9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7" h="939">
                  <a:moveTo>
                    <a:pt x="59" y="148"/>
                  </a:moveTo>
                  <a:lnTo>
                    <a:pt x="88" y="176"/>
                  </a:lnTo>
                  <a:lnTo>
                    <a:pt x="106" y="222"/>
                  </a:lnTo>
                  <a:lnTo>
                    <a:pt x="146" y="230"/>
                  </a:lnTo>
                  <a:lnTo>
                    <a:pt x="146" y="287"/>
                  </a:lnTo>
                  <a:lnTo>
                    <a:pt x="98" y="287"/>
                  </a:lnTo>
                  <a:lnTo>
                    <a:pt x="98" y="249"/>
                  </a:lnTo>
                  <a:lnTo>
                    <a:pt x="88" y="249"/>
                  </a:lnTo>
                  <a:lnTo>
                    <a:pt x="0" y="287"/>
                  </a:lnTo>
                  <a:lnTo>
                    <a:pt x="29" y="316"/>
                  </a:lnTo>
                  <a:lnTo>
                    <a:pt x="29" y="352"/>
                  </a:lnTo>
                  <a:lnTo>
                    <a:pt x="69" y="370"/>
                  </a:lnTo>
                  <a:lnTo>
                    <a:pt x="117" y="389"/>
                  </a:lnTo>
                  <a:lnTo>
                    <a:pt x="156" y="352"/>
                  </a:lnTo>
                  <a:lnTo>
                    <a:pt x="166" y="418"/>
                  </a:lnTo>
                  <a:lnTo>
                    <a:pt x="127" y="427"/>
                  </a:lnTo>
                  <a:lnTo>
                    <a:pt x="117" y="446"/>
                  </a:lnTo>
                  <a:lnTo>
                    <a:pt x="98" y="454"/>
                  </a:lnTo>
                  <a:lnTo>
                    <a:pt x="77" y="446"/>
                  </a:lnTo>
                  <a:lnTo>
                    <a:pt x="59" y="473"/>
                  </a:lnTo>
                  <a:lnTo>
                    <a:pt x="11" y="521"/>
                  </a:lnTo>
                  <a:lnTo>
                    <a:pt x="40" y="567"/>
                  </a:lnTo>
                  <a:lnTo>
                    <a:pt x="29" y="586"/>
                  </a:lnTo>
                  <a:lnTo>
                    <a:pt x="69" y="623"/>
                  </a:lnTo>
                  <a:lnTo>
                    <a:pt x="106" y="623"/>
                  </a:lnTo>
                  <a:lnTo>
                    <a:pt x="127" y="661"/>
                  </a:lnTo>
                  <a:lnTo>
                    <a:pt x="117" y="679"/>
                  </a:lnTo>
                  <a:lnTo>
                    <a:pt x="127" y="707"/>
                  </a:lnTo>
                  <a:lnTo>
                    <a:pt x="166" y="679"/>
                  </a:lnTo>
                  <a:lnTo>
                    <a:pt x="204" y="726"/>
                  </a:lnTo>
                  <a:lnTo>
                    <a:pt x="253" y="688"/>
                  </a:lnTo>
                  <a:lnTo>
                    <a:pt x="233" y="734"/>
                  </a:lnTo>
                  <a:lnTo>
                    <a:pt x="233" y="772"/>
                  </a:lnTo>
                  <a:lnTo>
                    <a:pt x="166" y="826"/>
                  </a:lnTo>
                  <a:lnTo>
                    <a:pt x="135" y="864"/>
                  </a:lnTo>
                  <a:lnTo>
                    <a:pt x="106" y="864"/>
                  </a:lnTo>
                  <a:lnTo>
                    <a:pt x="69" y="901"/>
                  </a:lnTo>
                  <a:lnTo>
                    <a:pt x="19" y="910"/>
                  </a:lnTo>
                  <a:lnTo>
                    <a:pt x="0" y="929"/>
                  </a:lnTo>
                  <a:lnTo>
                    <a:pt x="19" y="939"/>
                  </a:lnTo>
                  <a:lnTo>
                    <a:pt x="106" y="901"/>
                  </a:lnTo>
                  <a:lnTo>
                    <a:pt x="166" y="872"/>
                  </a:lnTo>
                  <a:lnTo>
                    <a:pt x="272" y="799"/>
                  </a:lnTo>
                  <a:lnTo>
                    <a:pt x="359" y="707"/>
                  </a:lnTo>
                  <a:lnTo>
                    <a:pt x="359" y="679"/>
                  </a:lnTo>
                  <a:lnTo>
                    <a:pt x="341" y="679"/>
                  </a:lnTo>
                  <a:lnTo>
                    <a:pt x="417" y="558"/>
                  </a:lnTo>
                  <a:lnTo>
                    <a:pt x="438" y="558"/>
                  </a:lnTo>
                  <a:lnTo>
                    <a:pt x="438" y="567"/>
                  </a:lnTo>
                  <a:lnTo>
                    <a:pt x="409" y="586"/>
                  </a:lnTo>
                  <a:lnTo>
                    <a:pt x="399" y="642"/>
                  </a:lnTo>
                  <a:lnTo>
                    <a:pt x="417" y="642"/>
                  </a:lnTo>
                  <a:lnTo>
                    <a:pt x="399" y="661"/>
                  </a:lnTo>
                  <a:lnTo>
                    <a:pt x="409" y="669"/>
                  </a:lnTo>
                  <a:lnTo>
                    <a:pt x="467" y="623"/>
                  </a:lnTo>
                  <a:lnTo>
                    <a:pt x="496" y="613"/>
                  </a:lnTo>
                  <a:lnTo>
                    <a:pt x="496" y="567"/>
                  </a:lnTo>
                  <a:lnTo>
                    <a:pt x="544" y="558"/>
                  </a:lnTo>
                  <a:lnTo>
                    <a:pt x="612" y="604"/>
                  </a:lnTo>
                  <a:lnTo>
                    <a:pt x="660" y="586"/>
                  </a:lnTo>
                  <a:lnTo>
                    <a:pt x="729" y="586"/>
                  </a:lnTo>
                  <a:lnTo>
                    <a:pt x="824" y="642"/>
                  </a:lnTo>
                  <a:lnTo>
                    <a:pt x="940" y="753"/>
                  </a:lnTo>
                  <a:lnTo>
                    <a:pt x="1009" y="782"/>
                  </a:lnTo>
                  <a:lnTo>
                    <a:pt x="1067" y="763"/>
                  </a:lnTo>
                  <a:lnTo>
                    <a:pt x="1067" y="726"/>
                  </a:lnTo>
                  <a:lnTo>
                    <a:pt x="1058" y="679"/>
                  </a:lnTo>
                  <a:lnTo>
                    <a:pt x="999" y="679"/>
                  </a:lnTo>
                  <a:lnTo>
                    <a:pt x="961" y="642"/>
                  </a:lnTo>
                  <a:lnTo>
                    <a:pt x="922" y="613"/>
                  </a:lnTo>
                  <a:lnTo>
                    <a:pt x="853" y="548"/>
                  </a:lnTo>
                  <a:lnTo>
                    <a:pt x="835" y="558"/>
                  </a:lnTo>
                  <a:lnTo>
                    <a:pt x="814" y="586"/>
                  </a:lnTo>
                  <a:lnTo>
                    <a:pt x="795" y="604"/>
                  </a:lnTo>
                  <a:lnTo>
                    <a:pt x="739" y="558"/>
                  </a:lnTo>
                  <a:lnTo>
                    <a:pt x="739" y="548"/>
                  </a:lnTo>
                  <a:lnTo>
                    <a:pt x="681" y="558"/>
                  </a:lnTo>
                  <a:lnTo>
                    <a:pt x="660" y="464"/>
                  </a:lnTo>
                  <a:lnTo>
                    <a:pt x="623" y="259"/>
                  </a:lnTo>
                  <a:lnTo>
                    <a:pt x="583" y="121"/>
                  </a:lnTo>
                  <a:lnTo>
                    <a:pt x="564" y="56"/>
                  </a:lnTo>
                  <a:lnTo>
                    <a:pt x="505" y="27"/>
                  </a:lnTo>
                  <a:lnTo>
                    <a:pt x="486" y="46"/>
                  </a:lnTo>
                  <a:lnTo>
                    <a:pt x="388" y="27"/>
                  </a:lnTo>
                  <a:lnTo>
                    <a:pt x="359" y="37"/>
                  </a:lnTo>
                  <a:lnTo>
                    <a:pt x="341" y="27"/>
                  </a:lnTo>
                  <a:lnTo>
                    <a:pt x="341" y="19"/>
                  </a:lnTo>
                  <a:lnTo>
                    <a:pt x="253" y="0"/>
                  </a:lnTo>
                  <a:lnTo>
                    <a:pt x="243" y="19"/>
                  </a:lnTo>
                  <a:lnTo>
                    <a:pt x="204" y="19"/>
                  </a:lnTo>
                  <a:lnTo>
                    <a:pt x="166" y="46"/>
                  </a:lnTo>
                  <a:lnTo>
                    <a:pt x="135" y="73"/>
                  </a:lnTo>
                  <a:lnTo>
                    <a:pt x="127" y="102"/>
                  </a:lnTo>
                  <a:lnTo>
                    <a:pt x="106" y="121"/>
                  </a:lnTo>
                  <a:lnTo>
                    <a:pt x="77" y="121"/>
                  </a:lnTo>
                  <a:lnTo>
                    <a:pt x="59" y="148"/>
                  </a:lnTo>
                  <a:close/>
                </a:path>
              </a:pathLst>
            </a:custGeom>
            <a:noFill/>
            <a:ln w="12700">
              <a:noFill/>
              <a:prstDash val="solid"/>
              <a:round/>
              <a:headEnd/>
              <a:tailEnd/>
            </a:ln>
          </p:spPr>
          <p:txBody>
            <a:bodyPr/>
            <a:lstStyle/>
            <a:p>
              <a:endParaRPr lang="en-US"/>
            </a:p>
          </p:txBody>
        </p:sp>
        <p:sp>
          <p:nvSpPr>
            <p:cNvPr id="8282" name="Freeform 67"/>
            <p:cNvSpPr>
              <a:spLocks/>
            </p:cNvSpPr>
            <p:nvPr/>
          </p:nvSpPr>
          <p:spPr bwMode="auto">
            <a:xfrm>
              <a:off x="744" y="4557"/>
              <a:ext cx="25" cy="23"/>
            </a:xfrm>
            <a:custGeom>
              <a:avLst/>
              <a:gdLst>
                <a:gd name="T0" fmla="*/ 10 w 21"/>
                <a:gd name="T1" fmla="*/ 10 h 19"/>
                <a:gd name="T2" fmla="*/ 10 w 21"/>
                <a:gd name="T3" fmla="*/ 10 h 19"/>
                <a:gd name="T4" fmla="*/ 10 w 21"/>
                <a:gd name="T5" fmla="*/ 0 h 19"/>
                <a:gd name="T6" fmla="*/ 0 w 21"/>
                <a:gd name="T7" fmla="*/ 0 h 19"/>
                <a:gd name="T8" fmla="*/ 21 w 21"/>
                <a:gd name="T9" fmla="*/ 19 h 19"/>
                <a:gd name="T10" fmla="*/ 21 w 21"/>
                <a:gd name="T11" fmla="*/ 0 h 19"/>
                <a:gd name="T12" fmla="*/ 21 w 21"/>
                <a:gd name="T13" fmla="*/ 10 h 19"/>
                <a:gd name="T14" fmla="*/ 10 w 21"/>
                <a:gd name="T15" fmla="*/ 10 h 19"/>
                <a:gd name="T16" fmla="*/ 10 w 21"/>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0"/>
                  </a:moveTo>
                  <a:lnTo>
                    <a:pt x="10" y="10"/>
                  </a:lnTo>
                  <a:lnTo>
                    <a:pt x="10" y="0"/>
                  </a:lnTo>
                  <a:lnTo>
                    <a:pt x="0" y="0"/>
                  </a:lnTo>
                  <a:lnTo>
                    <a:pt x="21" y="19"/>
                  </a:lnTo>
                  <a:lnTo>
                    <a:pt x="21" y="0"/>
                  </a:lnTo>
                  <a:lnTo>
                    <a:pt x="21" y="10"/>
                  </a:lnTo>
                  <a:lnTo>
                    <a:pt x="10" y="10"/>
                  </a:lnTo>
                  <a:lnTo>
                    <a:pt x="10" y="19"/>
                  </a:lnTo>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83" name="Freeform 68"/>
            <p:cNvSpPr>
              <a:spLocks/>
            </p:cNvSpPr>
            <p:nvPr/>
          </p:nvSpPr>
          <p:spPr bwMode="auto">
            <a:xfrm>
              <a:off x="685" y="4569"/>
              <a:ext cx="59" cy="44"/>
            </a:xfrm>
            <a:custGeom>
              <a:avLst/>
              <a:gdLst>
                <a:gd name="T0" fmla="*/ 38 w 48"/>
                <a:gd name="T1" fmla="*/ 0 h 36"/>
                <a:gd name="T2" fmla="*/ 29 w 48"/>
                <a:gd name="T3" fmla="*/ 9 h 36"/>
                <a:gd name="T4" fmla="*/ 11 w 48"/>
                <a:gd name="T5" fmla="*/ 9 h 36"/>
                <a:gd name="T6" fmla="*/ 11 w 48"/>
                <a:gd name="T7" fmla="*/ 19 h 36"/>
                <a:gd name="T8" fmla="*/ 0 w 48"/>
                <a:gd name="T9" fmla="*/ 19 h 36"/>
                <a:gd name="T10" fmla="*/ 0 w 48"/>
                <a:gd name="T11" fmla="*/ 36 h 36"/>
                <a:gd name="T12" fmla="*/ 11 w 48"/>
                <a:gd name="T13" fmla="*/ 36 h 36"/>
                <a:gd name="T14" fmla="*/ 29 w 48"/>
                <a:gd name="T15" fmla="*/ 19 h 36"/>
                <a:gd name="T16" fmla="*/ 38 w 48"/>
                <a:gd name="T17" fmla="*/ 19 h 36"/>
                <a:gd name="T18" fmla="*/ 38 w 48"/>
                <a:gd name="T19" fmla="*/ 9 h 36"/>
                <a:gd name="T20" fmla="*/ 48 w 48"/>
                <a:gd name="T21" fmla="*/ 9 h 36"/>
                <a:gd name="T22" fmla="*/ 48 w 48"/>
                <a:gd name="T23" fmla="*/ 0 h 36"/>
                <a:gd name="T24" fmla="*/ 38 w 48"/>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6"/>
                <a:gd name="T41" fmla="*/ 48 w 4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6">
                  <a:moveTo>
                    <a:pt x="38" y="0"/>
                  </a:moveTo>
                  <a:lnTo>
                    <a:pt x="29" y="9"/>
                  </a:lnTo>
                  <a:lnTo>
                    <a:pt x="11" y="9"/>
                  </a:lnTo>
                  <a:lnTo>
                    <a:pt x="11" y="19"/>
                  </a:lnTo>
                  <a:lnTo>
                    <a:pt x="0" y="19"/>
                  </a:lnTo>
                  <a:lnTo>
                    <a:pt x="0" y="36"/>
                  </a:lnTo>
                  <a:lnTo>
                    <a:pt x="11" y="36"/>
                  </a:lnTo>
                  <a:lnTo>
                    <a:pt x="29" y="19"/>
                  </a:lnTo>
                  <a:lnTo>
                    <a:pt x="38" y="19"/>
                  </a:lnTo>
                  <a:lnTo>
                    <a:pt x="38" y="9"/>
                  </a:lnTo>
                  <a:lnTo>
                    <a:pt x="48" y="9"/>
                  </a:lnTo>
                  <a:lnTo>
                    <a:pt x="48" y="0"/>
                  </a:lnTo>
                  <a:lnTo>
                    <a:pt x="38" y="0"/>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84" name="Freeform 69"/>
            <p:cNvSpPr>
              <a:spLocks/>
            </p:cNvSpPr>
            <p:nvPr/>
          </p:nvSpPr>
          <p:spPr bwMode="auto">
            <a:xfrm>
              <a:off x="627" y="4592"/>
              <a:ext cx="46" cy="44"/>
            </a:xfrm>
            <a:custGeom>
              <a:avLst/>
              <a:gdLst>
                <a:gd name="T0" fmla="*/ 38 w 38"/>
                <a:gd name="T1" fmla="*/ 17 h 36"/>
                <a:gd name="T2" fmla="*/ 38 w 38"/>
                <a:gd name="T3" fmla="*/ 0 h 36"/>
                <a:gd name="T4" fmla="*/ 19 w 38"/>
                <a:gd name="T5" fmla="*/ 17 h 36"/>
                <a:gd name="T6" fmla="*/ 19 w 38"/>
                <a:gd name="T7" fmla="*/ 27 h 36"/>
                <a:gd name="T8" fmla="*/ 0 w 38"/>
                <a:gd name="T9" fmla="*/ 27 h 36"/>
                <a:gd name="T10" fmla="*/ 0 w 38"/>
                <a:gd name="T11" fmla="*/ 36 h 36"/>
                <a:gd name="T12" fmla="*/ 9 w 38"/>
                <a:gd name="T13" fmla="*/ 36 h 36"/>
                <a:gd name="T14" fmla="*/ 9 w 38"/>
                <a:gd name="T15" fmla="*/ 27 h 36"/>
                <a:gd name="T16" fmla="*/ 19 w 38"/>
                <a:gd name="T17" fmla="*/ 27 h 36"/>
                <a:gd name="T18" fmla="*/ 28 w 38"/>
                <a:gd name="T19" fmla="*/ 17 h 36"/>
                <a:gd name="T20" fmla="*/ 38 w 38"/>
                <a:gd name="T21" fmla="*/ 1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6"/>
                <a:gd name="T35" fmla="*/ 38 w 3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6">
                  <a:moveTo>
                    <a:pt x="38" y="17"/>
                  </a:moveTo>
                  <a:lnTo>
                    <a:pt x="38" y="0"/>
                  </a:lnTo>
                  <a:lnTo>
                    <a:pt x="19" y="17"/>
                  </a:lnTo>
                  <a:lnTo>
                    <a:pt x="19" y="27"/>
                  </a:lnTo>
                  <a:lnTo>
                    <a:pt x="0" y="27"/>
                  </a:lnTo>
                  <a:lnTo>
                    <a:pt x="0" y="36"/>
                  </a:lnTo>
                  <a:lnTo>
                    <a:pt x="9" y="36"/>
                  </a:lnTo>
                  <a:lnTo>
                    <a:pt x="9" y="27"/>
                  </a:lnTo>
                  <a:lnTo>
                    <a:pt x="19" y="27"/>
                  </a:lnTo>
                  <a:lnTo>
                    <a:pt x="28" y="17"/>
                  </a:lnTo>
                  <a:lnTo>
                    <a:pt x="38" y="17"/>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85" name="Freeform 70"/>
            <p:cNvSpPr>
              <a:spLocks/>
            </p:cNvSpPr>
            <p:nvPr/>
          </p:nvSpPr>
          <p:spPr bwMode="auto">
            <a:xfrm>
              <a:off x="603" y="4648"/>
              <a:ext cx="12" cy="1"/>
            </a:xfrm>
            <a:custGeom>
              <a:avLst/>
              <a:gdLst>
                <a:gd name="T0" fmla="*/ 0 w 10"/>
                <a:gd name="T1" fmla="*/ 0 h 1"/>
                <a:gd name="T2" fmla="*/ 0 w 10"/>
                <a:gd name="T3" fmla="*/ 0 h 1"/>
                <a:gd name="T4" fmla="*/ 10 w 10"/>
                <a:gd name="T5" fmla="*/ 0 h 1"/>
                <a:gd name="T6" fmla="*/ 0 w 10"/>
                <a:gd name="T7" fmla="*/ 0 h 1"/>
                <a:gd name="T8" fmla="*/ 0 60000 65536"/>
                <a:gd name="T9" fmla="*/ 0 60000 65536"/>
                <a:gd name="T10" fmla="*/ 0 60000 65536"/>
                <a:gd name="T11" fmla="*/ 0 60000 65536"/>
                <a:gd name="T12" fmla="*/ 0 w 10"/>
                <a:gd name="T13" fmla="*/ 0 h 1"/>
                <a:gd name="T14" fmla="*/ 10 w 10"/>
                <a:gd name="T15" fmla="*/ 1 h 1"/>
              </a:gdLst>
              <a:ahLst/>
              <a:cxnLst>
                <a:cxn ang="T8">
                  <a:pos x="T0" y="T1"/>
                </a:cxn>
                <a:cxn ang="T9">
                  <a:pos x="T2" y="T3"/>
                </a:cxn>
                <a:cxn ang="T10">
                  <a:pos x="T4" y="T5"/>
                </a:cxn>
                <a:cxn ang="T11">
                  <a:pos x="T6" y="T7"/>
                </a:cxn>
              </a:cxnLst>
              <a:rect l="T12" t="T13" r="T14" b="T15"/>
              <a:pathLst>
                <a:path w="10" h="1">
                  <a:moveTo>
                    <a:pt x="0" y="0"/>
                  </a:moveTo>
                  <a:lnTo>
                    <a:pt x="0" y="0"/>
                  </a:lnTo>
                  <a:lnTo>
                    <a:pt x="10" y="0"/>
                  </a:lnTo>
                  <a:lnTo>
                    <a:pt x="0"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86" name="Freeform 71"/>
            <p:cNvSpPr>
              <a:spLocks/>
            </p:cNvSpPr>
            <p:nvPr/>
          </p:nvSpPr>
          <p:spPr bwMode="auto">
            <a:xfrm>
              <a:off x="580" y="4658"/>
              <a:ext cx="11" cy="1"/>
            </a:xfrm>
            <a:custGeom>
              <a:avLst/>
              <a:gdLst>
                <a:gd name="T0" fmla="*/ 9 w 9"/>
                <a:gd name="T1" fmla="*/ 0 h 1"/>
                <a:gd name="T2" fmla="*/ 9 w 9"/>
                <a:gd name="T3" fmla="*/ 0 h 1"/>
                <a:gd name="T4" fmla="*/ 0 w 9"/>
                <a:gd name="T5" fmla="*/ 0 h 1"/>
                <a:gd name="T6" fmla="*/ 9 w 9"/>
                <a:gd name="T7" fmla="*/ 0 h 1"/>
                <a:gd name="T8" fmla="*/ 0 60000 65536"/>
                <a:gd name="T9" fmla="*/ 0 60000 65536"/>
                <a:gd name="T10" fmla="*/ 0 60000 65536"/>
                <a:gd name="T11" fmla="*/ 0 60000 65536"/>
                <a:gd name="T12" fmla="*/ 0 w 9"/>
                <a:gd name="T13" fmla="*/ 0 h 1"/>
                <a:gd name="T14" fmla="*/ 9 w 9"/>
                <a:gd name="T15" fmla="*/ 1 h 1"/>
              </a:gdLst>
              <a:ahLst/>
              <a:cxnLst>
                <a:cxn ang="T8">
                  <a:pos x="T0" y="T1"/>
                </a:cxn>
                <a:cxn ang="T9">
                  <a:pos x="T2" y="T3"/>
                </a:cxn>
                <a:cxn ang="T10">
                  <a:pos x="T4" y="T5"/>
                </a:cxn>
                <a:cxn ang="T11">
                  <a:pos x="T6" y="T7"/>
                </a:cxn>
              </a:cxnLst>
              <a:rect l="T12" t="T13" r="T14" b="T15"/>
              <a:pathLst>
                <a:path w="9" h="1">
                  <a:moveTo>
                    <a:pt x="9" y="0"/>
                  </a:moveTo>
                  <a:lnTo>
                    <a:pt x="9" y="0"/>
                  </a:lnTo>
                  <a:lnTo>
                    <a:pt x="0" y="0"/>
                  </a:lnTo>
                  <a:lnTo>
                    <a:pt x="9"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87" name="Line 72"/>
            <p:cNvSpPr>
              <a:spLocks noChangeShapeType="1"/>
            </p:cNvSpPr>
            <p:nvPr/>
          </p:nvSpPr>
          <p:spPr bwMode="auto">
            <a:xfrm>
              <a:off x="568" y="4671"/>
              <a:ext cx="2" cy="1"/>
            </a:xfrm>
            <a:prstGeom prst="line">
              <a:avLst/>
            </a:prstGeom>
            <a:noFill/>
            <a:ln w="12700">
              <a:solidFill>
                <a:srgbClr val="000080"/>
              </a:solidFill>
              <a:round/>
              <a:headEnd/>
              <a:tailEnd/>
            </a:ln>
          </p:spPr>
          <p:txBody>
            <a:bodyPr/>
            <a:lstStyle/>
            <a:p>
              <a:endParaRPr lang="en-US"/>
            </a:p>
          </p:txBody>
        </p:sp>
        <p:sp>
          <p:nvSpPr>
            <p:cNvPr id="8288" name="Line 73"/>
            <p:cNvSpPr>
              <a:spLocks noChangeShapeType="1"/>
            </p:cNvSpPr>
            <p:nvPr/>
          </p:nvSpPr>
          <p:spPr bwMode="auto">
            <a:xfrm>
              <a:off x="568" y="4671"/>
              <a:ext cx="2" cy="1"/>
            </a:xfrm>
            <a:prstGeom prst="line">
              <a:avLst/>
            </a:prstGeom>
            <a:noFill/>
            <a:ln w="12700">
              <a:solidFill>
                <a:srgbClr val="000080"/>
              </a:solidFill>
              <a:round/>
              <a:headEnd/>
              <a:tailEnd/>
            </a:ln>
          </p:spPr>
          <p:txBody>
            <a:bodyPr/>
            <a:lstStyle/>
            <a:p>
              <a:endParaRPr lang="en-US"/>
            </a:p>
          </p:txBody>
        </p:sp>
        <p:sp>
          <p:nvSpPr>
            <p:cNvPr id="8289" name="Freeform 74"/>
            <p:cNvSpPr>
              <a:spLocks/>
            </p:cNvSpPr>
            <p:nvPr/>
          </p:nvSpPr>
          <p:spPr bwMode="auto">
            <a:xfrm>
              <a:off x="542" y="4671"/>
              <a:ext cx="13" cy="1"/>
            </a:xfrm>
            <a:custGeom>
              <a:avLst/>
              <a:gdLst>
                <a:gd name="T0" fmla="*/ 0 w 11"/>
                <a:gd name="T1" fmla="*/ 0 h 1"/>
                <a:gd name="T2" fmla="*/ 0 w 11"/>
                <a:gd name="T3" fmla="*/ 0 h 1"/>
                <a:gd name="T4" fmla="*/ 11 w 11"/>
                <a:gd name="T5" fmla="*/ 0 h 1"/>
                <a:gd name="T6" fmla="*/ 0 w 11"/>
                <a:gd name="T7" fmla="*/ 0 h 1"/>
                <a:gd name="T8" fmla="*/ 0 60000 65536"/>
                <a:gd name="T9" fmla="*/ 0 60000 65536"/>
                <a:gd name="T10" fmla="*/ 0 60000 65536"/>
                <a:gd name="T11" fmla="*/ 0 60000 65536"/>
                <a:gd name="T12" fmla="*/ 0 w 11"/>
                <a:gd name="T13" fmla="*/ 0 h 1"/>
                <a:gd name="T14" fmla="*/ 11 w 11"/>
                <a:gd name="T15" fmla="*/ 1 h 1"/>
              </a:gdLst>
              <a:ahLst/>
              <a:cxnLst>
                <a:cxn ang="T8">
                  <a:pos x="T0" y="T1"/>
                </a:cxn>
                <a:cxn ang="T9">
                  <a:pos x="T2" y="T3"/>
                </a:cxn>
                <a:cxn ang="T10">
                  <a:pos x="T4" y="T5"/>
                </a:cxn>
                <a:cxn ang="T11">
                  <a:pos x="T6" y="T7"/>
                </a:cxn>
              </a:cxnLst>
              <a:rect l="T12" t="T13" r="T14" b="T15"/>
              <a:pathLst>
                <a:path w="11" h="1">
                  <a:moveTo>
                    <a:pt x="0" y="0"/>
                  </a:moveTo>
                  <a:lnTo>
                    <a:pt x="0" y="0"/>
                  </a:lnTo>
                  <a:lnTo>
                    <a:pt x="11" y="0"/>
                  </a:lnTo>
                  <a:lnTo>
                    <a:pt x="0"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0" name="Freeform 75"/>
            <p:cNvSpPr>
              <a:spLocks/>
            </p:cNvSpPr>
            <p:nvPr/>
          </p:nvSpPr>
          <p:spPr bwMode="auto">
            <a:xfrm>
              <a:off x="520" y="4658"/>
              <a:ext cx="12" cy="23"/>
            </a:xfrm>
            <a:custGeom>
              <a:avLst/>
              <a:gdLst>
                <a:gd name="T0" fmla="*/ 10 w 10"/>
                <a:gd name="T1" fmla="*/ 11 h 19"/>
                <a:gd name="T2" fmla="*/ 10 w 10"/>
                <a:gd name="T3" fmla="*/ 0 h 19"/>
                <a:gd name="T4" fmla="*/ 10 w 10"/>
                <a:gd name="T5" fmla="*/ 19 h 19"/>
                <a:gd name="T6" fmla="*/ 0 w 10"/>
                <a:gd name="T7" fmla="*/ 19 h 19"/>
                <a:gd name="T8" fmla="*/ 0 w 10"/>
                <a:gd name="T9" fmla="*/ 11 h 19"/>
                <a:gd name="T10" fmla="*/ 10 w 10"/>
                <a:gd name="T11" fmla="*/ 11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10" y="11"/>
                  </a:moveTo>
                  <a:lnTo>
                    <a:pt x="10" y="0"/>
                  </a:lnTo>
                  <a:lnTo>
                    <a:pt x="10" y="19"/>
                  </a:lnTo>
                  <a:lnTo>
                    <a:pt x="0" y="19"/>
                  </a:lnTo>
                  <a:lnTo>
                    <a:pt x="0" y="11"/>
                  </a:lnTo>
                  <a:lnTo>
                    <a:pt x="10" y="11"/>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1" name="Freeform 76"/>
            <p:cNvSpPr>
              <a:spLocks/>
            </p:cNvSpPr>
            <p:nvPr/>
          </p:nvSpPr>
          <p:spPr bwMode="auto">
            <a:xfrm>
              <a:off x="484" y="4671"/>
              <a:ext cx="25" cy="22"/>
            </a:xfrm>
            <a:custGeom>
              <a:avLst/>
              <a:gdLst>
                <a:gd name="T0" fmla="*/ 11 w 21"/>
                <a:gd name="T1" fmla="*/ 8 h 18"/>
                <a:gd name="T2" fmla="*/ 11 w 21"/>
                <a:gd name="T3" fmla="*/ 8 h 18"/>
                <a:gd name="T4" fmla="*/ 11 w 21"/>
                <a:gd name="T5" fmla="*/ 0 h 18"/>
                <a:gd name="T6" fmla="*/ 0 w 21"/>
                <a:gd name="T7" fmla="*/ 0 h 18"/>
                <a:gd name="T8" fmla="*/ 0 w 21"/>
                <a:gd name="T9" fmla="*/ 8 h 18"/>
                <a:gd name="T10" fmla="*/ 11 w 21"/>
                <a:gd name="T11" fmla="*/ 8 h 18"/>
                <a:gd name="T12" fmla="*/ 11 w 21"/>
                <a:gd name="T13" fmla="*/ 18 h 18"/>
                <a:gd name="T14" fmla="*/ 21 w 21"/>
                <a:gd name="T15" fmla="*/ 18 h 18"/>
                <a:gd name="T16" fmla="*/ 11 w 21"/>
                <a:gd name="T17" fmla="*/ 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8"/>
                <a:gd name="T29" fmla="*/ 21 w 21"/>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8">
                  <a:moveTo>
                    <a:pt x="11" y="8"/>
                  </a:moveTo>
                  <a:lnTo>
                    <a:pt x="11" y="8"/>
                  </a:lnTo>
                  <a:lnTo>
                    <a:pt x="11" y="0"/>
                  </a:lnTo>
                  <a:lnTo>
                    <a:pt x="0" y="0"/>
                  </a:lnTo>
                  <a:lnTo>
                    <a:pt x="0" y="8"/>
                  </a:lnTo>
                  <a:lnTo>
                    <a:pt x="11" y="8"/>
                  </a:lnTo>
                  <a:lnTo>
                    <a:pt x="11" y="18"/>
                  </a:lnTo>
                  <a:lnTo>
                    <a:pt x="21" y="18"/>
                  </a:lnTo>
                  <a:lnTo>
                    <a:pt x="11" y="8"/>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92" name="Freeform 77"/>
            <p:cNvSpPr>
              <a:spLocks/>
            </p:cNvSpPr>
            <p:nvPr/>
          </p:nvSpPr>
          <p:spPr bwMode="auto">
            <a:xfrm>
              <a:off x="462" y="4671"/>
              <a:ext cx="22" cy="22"/>
            </a:xfrm>
            <a:custGeom>
              <a:avLst/>
              <a:gdLst>
                <a:gd name="T0" fmla="*/ 10 w 18"/>
                <a:gd name="T1" fmla="*/ 8 h 18"/>
                <a:gd name="T2" fmla="*/ 10 w 18"/>
                <a:gd name="T3" fmla="*/ 8 h 18"/>
                <a:gd name="T4" fmla="*/ 18 w 18"/>
                <a:gd name="T5" fmla="*/ 0 h 18"/>
                <a:gd name="T6" fmla="*/ 18 w 18"/>
                <a:gd name="T7" fmla="*/ 8 h 18"/>
                <a:gd name="T8" fmla="*/ 10 w 18"/>
                <a:gd name="T9" fmla="*/ 18 h 18"/>
                <a:gd name="T10" fmla="*/ 0 w 18"/>
                <a:gd name="T11" fmla="*/ 18 h 18"/>
                <a:gd name="T12" fmla="*/ 10 w 18"/>
                <a:gd name="T13" fmla="*/ 18 h 18"/>
                <a:gd name="T14" fmla="*/ 10 w 18"/>
                <a:gd name="T15" fmla="*/ 8 h 1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8"/>
                <a:gd name="T26" fmla="*/ 18 w 1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8">
                  <a:moveTo>
                    <a:pt x="10" y="8"/>
                  </a:moveTo>
                  <a:lnTo>
                    <a:pt x="10" y="8"/>
                  </a:lnTo>
                  <a:lnTo>
                    <a:pt x="18" y="0"/>
                  </a:lnTo>
                  <a:lnTo>
                    <a:pt x="18" y="8"/>
                  </a:lnTo>
                  <a:lnTo>
                    <a:pt x="10" y="18"/>
                  </a:lnTo>
                  <a:lnTo>
                    <a:pt x="0" y="18"/>
                  </a:lnTo>
                  <a:lnTo>
                    <a:pt x="10" y="18"/>
                  </a:lnTo>
                  <a:lnTo>
                    <a:pt x="10" y="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3" name="Freeform 78"/>
            <p:cNvSpPr>
              <a:spLocks/>
            </p:cNvSpPr>
            <p:nvPr/>
          </p:nvSpPr>
          <p:spPr bwMode="auto">
            <a:xfrm>
              <a:off x="437" y="4671"/>
              <a:ext cx="25" cy="22"/>
            </a:xfrm>
            <a:custGeom>
              <a:avLst/>
              <a:gdLst>
                <a:gd name="T0" fmla="*/ 10 w 21"/>
                <a:gd name="T1" fmla="*/ 8 h 18"/>
                <a:gd name="T2" fmla="*/ 10 w 21"/>
                <a:gd name="T3" fmla="*/ 8 h 18"/>
                <a:gd name="T4" fmla="*/ 0 w 21"/>
                <a:gd name="T5" fmla="*/ 0 h 18"/>
                <a:gd name="T6" fmla="*/ 0 w 21"/>
                <a:gd name="T7" fmla="*/ 8 h 18"/>
                <a:gd name="T8" fmla="*/ 10 w 21"/>
                <a:gd name="T9" fmla="*/ 8 h 18"/>
                <a:gd name="T10" fmla="*/ 10 w 21"/>
                <a:gd name="T11" fmla="*/ 18 h 18"/>
                <a:gd name="T12" fmla="*/ 0 w 21"/>
                <a:gd name="T13" fmla="*/ 18 h 18"/>
                <a:gd name="T14" fmla="*/ 10 w 21"/>
                <a:gd name="T15" fmla="*/ 18 h 18"/>
                <a:gd name="T16" fmla="*/ 10 w 21"/>
                <a:gd name="T17" fmla="*/ 8 h 18"/>
                <a:gd name="T18" fmla="*/ 21 w 21"/>
                <a:gd name="T19" fmla="*/ 8 h 18"/>
                <a:gd name="T20" fmla="*/ 10 w 21"/>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8"/>
                <a:gd name="T35" fmla="*/ 21 w 21"/>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8">
                  <a:moveTo>
                    <a:pt x="10" y="8"/>
                  </a:moveTo>
                  <a:lnTo>
                    <a:pt x="10" y="8"/>
                  </a:lnTo>
                  <a:lnTo>
                    <a:pt x="0" y="0"/>
                  </a:lnTo>
                  <a:lnTo>
                    <a:pt x="0" y="8"/>
                  </a:lnTo>
                  <a:lnTo>
                    <a:pt x="10" y="8"/>
                  </a:lnTo>
                  <a:lnTo>
                    <a:pt x="10" y="18"/>
                  </a:lnTo>
                  <a:lnTo>
                    <a:pt x="0" y="18"/>
                  </a:lnTo>
                  <a:lnTo>
                    <a:pt x="10" y="18"/>
                  </a:lnTo>
                  <a:lnTo>
                    <a:pt x="10" y="8"/>
                  </a:lnTo>
                  <a:lnTo>
                    <a:pt x="21" y="8"/>
                  </a:lnTo>
                  <a:lnTo>
                    <a:pt x="10" y="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4" name="Line 79"/>
            <p:cNvSpPr>
              <a:spLocks noChangeShapeType="1"/>
            </p:cNvSpPr>
            <p:nvPr/>
          </p:nvSpPr>
          <p:spPr bwMode="auto">
            <a:xfrm>
              <a:off x="427" y="4681"/>
              <a:ext cx="1" cy="2"/>
            </a:xfrm>
            <a:prstGeom prst="line">
              <a:avLst/>
            </a:prstGeom>
            <a:noFill/>
            <a:ln w="12700">
              <a:solidFill>
                <a:srgbClr val="000080"/>
              </a:solidFill>
              <a:round/>
              <a:headEnd/>
              <a:tailEnd/>
            </a:ln>
          </p:spPr>
          <p:txBody>
            <a:bodyPr/>
            <a:lstStyle/>
            <a:p>
              <a:endParaRPr lang="en-US"/>
            </a:p>
          </p:txBody>
        </p:sp>
        <p:sp>
          <p:nvSpPr>
            <p:cNvPr id="8295" name="Freeform 80"/>
            <p:cNvSpPr>
              <a:spLocks/>
            </p:cNvSpPr>
            <p:nvPr/>
          </p:nvSpPr>
          <p:spPr bwMode="auto">
            <a:xfrm>
              <a:off x="414" y="4681"/>
              <a:ext cx="13" cy="1"/>
            </a:xfrm>
            <a:custGeom>
              <a:avLst/>
              <a:gdLst>
                <a:gd name="T0" fmla="*/ 11 w 11"/>
                <a:gd name="T1" fmla="*/ 0 h 1"/>
                <a:gd name="T2" fmla="*/ 0 w 11"/>
                <a:gd name="T3" fmla="*/ 0 h 1"/>
                <a:gd name="T4" fmla="*/ 11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11" y="0"/>
                  </a:moveTo>
                  <a:lnTo>
                    <a:pt x="0" y="0"/>
                  </a:lnTo>
                  <a:lnTo>
                    <a:pt x="11"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6" name="Freeform 81"/>
            <p:cNvSpPr>
              <a:spLocks/>
            </p:cNvSpPr>
            <p:nvPr/>
          </p:nvSpPr>
          <p:spPr bwMode="auto">
            <a:xfrm>
              <a:off x="392" y="4671"/>
              <a:ext cx="22" cy="33"/>
            </a:xfrm>
            <a:custGeom>
              <a:avLst/>
              <a:gdLst>
                <a:gd name="T0" fmla="*/ 18 w 18"/>
                <a:gd name="T1" fmla="*/ 27 h 27"/>
                <a:gd name="T2" fmla="*/ 18 w 18"/>
                <a:gd name="T3" fmla="*/ 27 h 27"/>
                <a:gd name="T4" fmla="*/ 18 w 18"/>
                <a:gd name="T5" fmla="*/ 18 h 27"/>
                <a:gd name="T6" fmla="*/ 0 w 18"/>
                <a:gd name="T7" fmla="*/ 0 h 27"/>
                <a:gd name="T8" fmla="*/ 0 w 18"/>
                <a:gd name="T9" fmla="*/ 8 h 27"/>
                <a:gd name="T10" fmla="*/ 8 w 18"/>
                <a:gd name="T11" fmla="*/ 8 h 27"/>
                <a:gd name="T12" fmla="*/ 8 w 18"/>
                <a:gd name="T13" fmla="*/ 18 h 27"/>
                <a:gd name="T14" fmla="*/ 18 w 18"/>
                <a:gd name="T15" fmla="*/ 27 h 2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7"/>
                <a:gd name="T26" fmla="*/ 18 w 1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7">
                  <a:moveTo>
                    <a:pt x="18" y="27"/>
                  </a:moveTo>
                  <a:lnTo>
                    <a:pt x="18" y="27"/>
                  </a:lnTo>
                  <a:lnTo>
                    <a:pt x="18" y="18"/>
                  </a:lnTo>
                  <a:lnTo>
                    <a:pt x="0" y="0"/>
                  </a:lnTo>
                  <a:lnTo>
                    <a:pt x="0" y="8"/>
                  </a:lnTo>
                  <a:lnTo>
                    <a:pt x="8" y="8"/>
                  </a:lnTo>
                  <a:lnTo>
                    <a:pt x="8" y="18"/>
                  </a:lnTo>
                  <a:lnTo>
                    <a:pt x="18" y="27"/>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297" name="Freeform 82"/>
            <p:cNvSpPr>
              <a:spLocks/>
            </p:cNvSpPr>
            <p:nvPr/>
          </p:nvSpPr>
          <p:spPr bwMode="auto">
            <a:xfrm>
              <a:off x="378" y="4671"/>
              <a:ext cx="2" cy="10"/>
            </a:xfrm>
            <a:custGeom>
              <a:avLst/>
              <a:gdLst>
                <a:gd name="T0" fmla="*/ 0 w 2"/>
                <a:gd name="T1" fmla="*/ 0 h 8"/>
                <a:gd name="T2" fmla="*/ 0 w 2"/>
                <a:gd name="T3" fmla="*/ 8 h 8"/>
                <a:gd name="T4" fmla="*/ 0 w 2"/>
                <a:gd name="T5" fmla="*/ 0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0"/>
                  </a:moveTo>
                  <a:lnTo>
                    <a:pt x="0" y="8"/>
                  </a:lnTo>
                  <a:lnTo>
                    <a:pt x="0"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8" name="Freeform 83"/>
            <p:cNvSpPr>
              <a:spLocks/>
            </p:cNvSpPr>
            <p:nvPr/>
          </p:nvSpPr>
          <p:spPr bwMode="auto">
            <a:xfrm>
              <a:off x="343" y="4658"/>
              <a:ext cx="23" cy="23"/>
            </a:xfrm>
            <a:custGeom>
              <a:avLst/>
              <a:gdLst>
                <a:gd name="T0" fmla="*/ 10 w 19"/>
                <a:gd name="T1" fmla="*/ 11 h 19"/>
                <a:gd name="T2" fmla="*/ 19 w 19"/>
                <a:gd name="T3" fmla="*/ 0 h 19"/>
                <a:gd name="T4" fmla="*/ 10 w 19"/>
                <a:gd name="T5" fmla="*/ 11 h 19"/>
                <a:gd name="T6" fmla="*/ 10 w 19"/>
                <a:gd name="T7" fmla="*/ 19 h 19"/>
                <a:gd name="T8" fmla="*/ 10 w 19"/>
                <a:gd name="T9" fmla="*/ 11 h 19"/>
                <a:gd name="T10" fmla="*/ 0 w 19"/>
                <a:gd name="T11" fmla="*/ 11 h 19"/>
                <a:gd name="T12" fmla="*/ 10 w 19"/>
                <a:gd name="T13" fmla="*/ 11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0" y="11"/>
                  </a:moveTo>
                  <a:lnTo>
                    <a:pt x="19" y="0"/>
                  </a:lnTo>
                  <a:lnTo>
                    <a:pt x="10" y="11"/>
                  </a:lnTo>
                  <a:lnTo>
                    <a:pt x="10" y="19"/>
                  </a:lnTo>
                  <a:lnTo>
                    <a:pt x="10" y="11"/>
                  </a:lnTo>
                  <a:lnTo>
                    <a:pt x="0" y="11"/>
                  </a:lnTo>
                  <a:lnTo>
                    <a:pt x="10" y="11"/>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299" name="Freeform 84"/>
            <p:cNvSpPr>
              <a:spLocks/>
            </p:cNvSpPr>
            <p:nvPr/>
          </p:nvSpPr>
          <p:spPr bwMode="auto">
            <a:xfrm>
              <a:off x="263" y="4592"/>
              <a:ext cx="24" cy="21"/>
            </a:xfrm>
            <a:custGeom>
              <a:avLst/>
              <a:gdLst>
                <a:gd name="T0" fmla="*/ 0 w 20"/>
                <a:gd name="T1" fmla="*/ 8 h 17"/>
                <a:gd name="T2" fmla="*/ 10 w 20"/>
                <a:gd name="T3" fmla="*/ 8 h 17"/>
                <a:gd name="T4" fmla="*/ 20 w 20"/>
                <a:gd name="T5" fmla="*/ 0 h 17"/>
                <a:gd name="T6" fmla="*/ 20 w 20"/>
                <a:gd name="T7" fmla="*/ 8 h 17"/>
                <a:gd name="T8" fmla="*/ 10 w 20"/>
                <a:gd name="T9" fmla="*/ 17 h 17"/>
                <a:gd name="T10" fmla="*/ 10 w 20"/>
                <a:gd name="T11" fmla="*/ 8 h 17"/>
                <a:gd name="T12" fmla="*/ 0 w 20"/>
                <a:gd name="T13" fmla="*/ 8 h 17"/>
                <a:gd name="T14" fmla="*/ 0 60000 65536"/>
                <a:gd name="T15" fmla="*/ 0 60000 65536"/>
                <a:gd name="T16" fmla="*/ 0 60000 65536"/>
                <a:gd name="T17" fmla="*/ 0 60000 65536"/>
                <a:gd name="T18" fmla="*/ 0 60000 65536"/>
                <a:gd name="T19" fmla="*/ 0 60000 65536"/>
                <a:gd name="T20" fmla="*/ 0 60000 65536"/>
                <a:gd name="T21" fmla="*/ 0 w 20"/>
                <a:gd name="T22" fmla="*/ 0 h 17"/>
                <a:gd name="T23" fmla="*/ 20 w 2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7">
                  <a:moveTo>
                    <a:pt x="0" y="8"/>
                  </a:moveTo>
                  <a:lnTo>
                    <a:pt x="10" y="8"/>
                  </a:lnTo>
                  <a:lnTo>
                    <a:pt x="20" y="0"/>
                  </a:lnTo>
                  <a:lnTo>
                    <a:pt x="20" y="8"/>
                  </a:lnTo>
                  <a:lnTo>
                    <a:pt x="10" y="17"/>
                  </a:lnTo>
                  <a:lnTo>
                    <a:pt x="10" y="8"/>
                  </a:lnTo>
                  <a:lnTo>
                    <a:pt x="0" y="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300" name="Freeform 85"/>
            <p:cNvSpPr>
              <a:spLocks/>
            </p:cNvSpPr>
            <p:nvPr/>
          </p:nvSpPr>
          <p:spPr bwMode="auto">
            <a:xfrm>
              <a:off x="240" y="4569"/>
              <a:ext cx="35" cy="11"/>
            </a:xfrm>
            <a:custGeom>
              <a:avLst/>
              <a:gdLst>
                <a:gd name="T0" fmla="*/ 0 w 29"/>
                <a:gd name="T1" fmla="*/ 0 h 9"/>
                <a:gd name="T2" fmla="*/ 29 w 29"/>
                <a:gd name="T3" fmla="*/ 0 h 9"/>
                <a:gd name="T4" fmla="*/ 19 w 29"/>
                <a:gd name="T5" fmla="*/ 0 h 9"/>
                <a:gd name="T6" fmla="*/ 19 w 29"/>
                <a:gd name="T7" fmla="*/ 9 h 9"/>
                <a:gd name="T8" fmla="*/ 8 w 29"/>
                <a:gd name="T9" fmla="*/ 9 h 9"/>
                <a:gd name="T10" fmla="*/ 8 w 29"/>
                <a:gd name="T11" fmla="*/ 0 h 9"/>
                <a:gd name="T12" fmla="*/ 0 w 29"/>
                <a:gd name="T13" fmla="*/ 0 h 9"/>
                <a:gd name="T14" fmla="*/ 0 60000 65536"/>
                <a:gd name="T15" fmla="*/ 0 60000 65536"/>
                <a:gd name="T16" fmla="*/ 0 60000 65536"/>
                <a:gd name="T17" fmla="*/ 0 60000 65536"/>
                <a:gd name="T18" fmla="*/ 0 60000 65536"/>
                <a:gd name="T19" fmla="*/ 0 60000 65536"/>
                <a:gd name="T20" fmla="*/ 0 60000 65536"/>
                <a:gd name="T21" fmla="*/ 0 w 29"/>
                <a:gd name="T22" fmla="*/ 0 h 9"/>
                <a:gd name="T23" fmla="*/ 29 w 2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
                  <a:moveTo>
                    <a:pt x="0" y="0"/>
                  </a:moveTo>
                  <a:lnTo>
                    <a:pt x="29" y="0"/>
                  </a:lnTo>
                  <a:lnTo>
                    <a:pt x="19" y="0"/>
                  </a:lnTo>
                  <a:lnTo>
                    <a:pt x="19" y="9"/>
                  </a:lnTo>
                  <a:lnTo>
                    <a:pt x="8" y="9"/>
                  </a:lnTo>
                  <a:lnTo>
                    <a:pt x="8" y="0"/>
                  </a:lnTo>
                  <a:lnTo>
                    <a:pt x="0" y="0"/>
                  </a:lnTo>
                  <a:close/>
                </a:path>
              </a:pathLst>
            </a:custGeom>
            <a:gradFill rotWithShape="0">
              <a:gsLst>
                <a:gs pos="0">
                  <a:srgbClr val="BBBBBB"/>
                </a:gs>
                <a:gs pos="100000">
                  <a:srgbClr val="EAEAEA"/>
                </a:gs>
              </a:gsLst>
              <a:lin ang="5400000" scaled="1"/>
            </a:gradFill>
            <a:ln w="12700">
              <a:noFill/>
              <a:prstDash val="solid"/>
              <a:round/>
              <a:headEnd/>
              <a:tailEnd/>
            </a:ln>
          </p:spPr>
          <p:txBody>
            <a:bodyPr/>
            <a:lstStyle/>
            <a:p>
              <a:endParaRPr lang="en-US"/>
            </a:p>
          </p:txBody>
        </p:sp>
        <p:sp>
          <p:nvSpPr>
            <p:cNvPr id="8301" name="Line 86"/>
            <p:cNvSpPr>
              <a:spLocks noChangeShapeType="1"/>
            </p:cNvSpPr>
            <p:nvPr/>
          </p:nvSpPr>
          <p:spPr bwMode="auto">
            <a:xfrm>
              <a:off x="310" y="4636"/>
              <a:ext cx="3" cy="1"/>
            </a:xfrm>
            <a:prstGeom prst="line">
              <a:avLst/>
            </a:prstGeom>
            <a:noFill/>
            <a:ln w="12700">
              <a:solidFill>
                <a:srgbClr val="000080"/>
              </a:solidFill>
              <a:round/>
              <a:headEnd/>
              <a:tailEnd/>
            </a:ln>
          </p:spPr>
          <p:txBody>
            <a:bodyPr/>
            <a:lstStyle/>
            <a:p>
              <a:endParaRPr lang="en-US"/>
            </a:p>
          </p:txBody>
        </p:sp>
        <p:sp>
          <p:nvSpPr>
            <p:cNvPr id="8302" name="Freeform 87"/>
            <p:cNvSpPr>
              <a:spLocks/>
            </p:cNvSpPr>
            <p:nvPr/>
          </p:nvSpPr>
          <p:spPr bwMode="auto">
            <a:xfrm>
              <a:off x="1322" y="1802"/>
              <a:ext cx="527" cy="680"/>
            </a:xfrm>
            <a:custGeom>
              <a:avLst/>
              <a:gdLst>
                <a:gd name="T0" fmla="*/ 386 w 434"/>
                <a:gd name="T1" fmla="*/ 558 h 558"/>
                <a:gd name="T2" fmla="*/ 434 w 434"/>
                <a:gd name="T3" fmla="*/ 159 h 558"/>
                <a:gd name="T4" fmla="*/ 291 w 434"/>
                <a:gd name="T5" fmla="*/ 140 h 558"/>
                <a:gd name="T6" fmla="*/ 309 w 434"/>
                <a:gd name="T7" fmla="*/ 46 h 558"/>
                <a:gd name="T8" fmla="*/ 96 w 434"/>
                <a:gd name="T9" fmla="*/ 0 h 558"/>
                <a:gd name="T10" fmla="*/ 0 w 434"/>
                <a:gd name="T11" fmla="*/ 494 h 558"/>
                <a:gd name="T12" fmla="*/ 386 w 434"/>
                <a:gd name="T13" fmla="*/ 558 h 558"/>
                <a:gd name="T14" fmla="*/ 0 60000 65536"/>
                <a:gd name="T15" fmla="*/ 0 60000 65536"/>
                <a:gd name="T16" fmla="*/ 0 60000 65536"/>
                <a:gd name="T17" fmla="*/ 0 60000 65536"/>
                <a:gd name="T18" fmla="*/ 0 60000 65536"/>
                <a:gd name="T19" fmla="*/ 0 60000 65536"/>
                <a:gd name="T20" fmla="*/ 0 60000 65536"/>
                <a:gd name="T21" fmla="*/ 0 w 434"/>
                <a:gd name="T22" fmla="*/ 0 h 558"/>
                <a:gd name="T23" fmla="*/ 434 w 434"/>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558">
                  <a:moveTo>
                    <a:pt x="386" y="558"/>
                  </a:moveTo>
                  <a:lnTo>
                    <a:pt x="434" y="159"/>
                  </a:lnTo>
                  <a:lnTo>
                    <a:pt x="291" y="140"/>
                  </a:lnTo>
                  <a:lnTo>
                    <a:pt x="309" y="46"/>
                  </a:lnTo>
                  <a:lnTo>
                    <a:pt x="96" y="0"/>
                  </a:lnTo>
                  <a:lnTo>
                    <a:pt x="0" y="494"/>
                  </a:lnTo>
                  <a:lnTo>
                    <a:pt x="386" y="558"/>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sp>
          <p:nvSpPr>
            <p:cNvPr id="8303" name="Freeform 88"/>
            <p:cNvSpPr>
              <a:spLocks/>
            </p:cNvSpPr>
            <p:nvPr/>
          </p:nvSpPr>
          <p:spPr bwMode="auto">
            <a:xfrm>
              <a:off x="1512" y="1848"/>
              <a:ext cx="68" cy="115"/>
            </a:xfrm>
            <a:custGeom>
              <a:avLst/>
              <a:gdLst>
                <a:gd name="T0" fmla="*/ 8 w 56"/>
                <a:gd name="T1" fmla="*/ 0 h 94"/>
                <a:gd name="T2" fmla="*/ 8 w 56"/>
                <a:gd name="T3" fmla="*/ 10 h 94"/>
                <a:gd name="T4" fmla="*/ 0 w 56"/>
                <a:gd name="T5" fmla="*/ 10 h 94"/>
                <a:gd name="T6" fmla="*/ 0 w 56"/>
                <a:gd name="T7" fmla="*/ 29 h 94"/>
                <a:gd name="T8" fmla="*/ 8 w 56"/>
                <a:gd name="T9" fmla="*/ 29 h 94"/>
                <a:gd name="T10" fmla="*/ 8 w 56"/>
                <a:gd name="T11" fmla="*/ 47 h 94"/>
                <a:gd name="T12" fmla="*/ 0 w 56"/>
                <a:gd name="T13" fmla="*/ 56 h 94"/>
                <a:gd name="T14" fmla="*/ 8 w 56"/>
                <a:gd name="T15" fmla="*/ 56 h 94"/>
                <a:gd name="T16" fmla="*/ 0 w 56"/>
                <a:gd name="T17" fmla="*/ 56 h 94"/>
                <a:gd name="T18" fmla="*/ 0 w 56"/>
                <a:gd name="T19" fmla="*/ 83 h 94"/>
                <a:gd name="T20" fmla="*/ 0 w 56"/>
                <a:gd name="T21" fmla="*/ 75 h 94"/>
                <a:gd name="T22" fmla="*/ 8 w 56"/>
                <a:gd name="T23" fmla="*/ 75 h 94"/>
                <a:gd name="T24" fmla="*/ 8 w 56"/>
                <a:gd name="T25" fmla="*/ 94 h 94"/>
                <a:gd name="T26" fmla="*/ 47 w 56"/>
                <a:gd name="T27" fmla="*/ 94 h 94"/>
                <a:gd name="T28" fmla="*/ 47 w 56"/>
                <a:gd name="T29" fmla="*/ 83 h 94"/>
                <a:gd name="T30" fmla="*/ 56 w 56"/>
                <a:gd name="T31" fmla="*/ 75 h 94"/>
                <a:gd name="T32" fmla="*/ 47 w 56"/>
                <a:gd name="T33" fmla="*/ 75 h 94"/>
                <a:gd name="T34" fmla="*/ 37 w 56"/>
                <a:gd name="T35" fmla="*/ 65 h 94"/>
                <a:gd name="T36" fmla="*/ 37 w 56"/>
                <a:gd name="T37" fmla="*/ 56 h 94"/>
                <a:gd name="T38" fmla="*/ 47 w 56"/>
                <a:gd name="T39" fmla="*/ 47 h 94"/>
                <a:gd name="T40" fmla="*/ 56 w 56"/>
                <a:gd name="T41" fmla="*/ 47 h 94"/>
                <a:gd name="T42" fmla="*/ 56 w 56"/>
                <a:gd name="T43" fmla="*/ 29 h 94"/>
                <a:gd name="T44" fmla="*/ 47 w 56"/>
                <a:gd name="T45" fmla="*/ 29 h 94"/>
                <a:gd name="T46" fmla="*/ 47 w 56"/>
                <a:gd name="T47" fmla="*/ 18 h 94"/>
                <a:gd name="T48" fmla="*/ 29 w 56"/>
                <a:gd name="T49" fmla="*/ 37 h 94"/>
                <a:gd name="T50" fmla="*/ 29 w 56"/>
                <a:gd name="T51" fmla="*/ 18 h 94"/>
                <a:gd name="T52" fmla="*/ 18 w 56"/>
                <a:gd name="T53" fmla="*/ 18 h 94"/>
                <a:gd name="T54" fmla="*/ 18 w 56"/>
                <a:gd name="T55" fmla="*/ 10 h 94"/>
                <a:gd name="T56" fmla="*/ 29 w 56"/>
                <a:gd name="T57" fmla="*/ 10 h 94"/>
                <a:gd name="T58" fmla="*/ 18 w 56"/>
                <a:gd name="T59" fmla="*/ 0 h 94"/>
                <a:gd name="T60" fmla="*/ 8 w 56"/>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94"/>
                <a:gd name="T95" fmla="*/ 56 w 56"/>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94">
                  <a:moveTo>
                    <a:pt x="8" y="0"/>
                  </a:moveTo>
                  <a:lnTo>
                    <a:pt x="8" y="10"/>
                  </a:lnTo>
                  <a:lnTo>
                    <a:pt x="0" y="10"/>
                  </a:lnTo>
                  <a:lnTo>
                    <a:pt x="0" y="29"/>
                  </a:lnTo>
                  <a:lnTo>
                    <a:pt x="8" y="29"/>
                  </a:lnTo>
                  <a:lnTo>
                    <a:pt x="8" y="47"/>
                  </a:lnTo>
                  <a:lnTo>
                    <a:pt x="0" y="56"/>
                  </a:lnTo>
                  <a:lnTo>
                    <a:pt x="8" y="56"/>
                  </a:lnTo>
                  <a:lnTo>
                    <a:pt x="0" y="56"/>
                  </a:lnTo>
                  <a:lnTo>
                    <a:pt x="0" y="83"/>
                  </a:lnTo>
                  <a:lnTo>
                    <a:pt x="0" y="75"/>
                  </a:lnTo>
                  <a:lnTo>
                    <a:pt x="8" y="75"/>
                  </a:lnTo>
                  <a:lnTo>
                    <a:pt x="8" y="94"/>
                  </a:lnTo>
                  <a:lnTo>
                    <a:pt x="47" y="94"/>
                  </a:lnTo>
                  <a:lnTo>
                    <a:pt x="47" y="83"/>
                  </a:lnTo>
                  <a:lnTo>
                    <a:pt x="56" y="75"/>
                  </a:lnTo>
                  <a:lnTo>
                    <a:pt x="47" y="75"/>
                  </a:lnTo>
                  <a:lnTo>
                    <a:pt x="37" y="65"/>
                  </a:lnTo>
                  <a:lnTo>
                    <a:pt x="37" y="56"/>
                  </a:lnTo>
                  <a:lnTo>
                    <a:pt x="47" y="47"/>
                  </a:lnTo>
                  <a:lnTo>
                    <a:pt x="56" y="47"/>
                  </a:lnTo>
                  <a:lnTo>
                    <a:pt x="56" y="29"/>
                  </a:lnTo>
                  <a:lnTo>
                    <a:pt x="47" y="29"/>
                  </a:lnTo>
                  <a:lnTo>
                    <a:pt x="47" y="18"/>
                  </a:lnTo>
                  <a:lnTo>
                    <a:pt x="29" y="37"/>
                  </a:lnTo>
                  <a:lnTo>
                    <a:pt x="29" y="18"/>
                  </a:lnTo>
                  <a:lnTo>
                    <a:pt x="18" y="18"/>
                  </a:lnTo>
                  <a:lnTo>
                    <a:pt x="18" y="10"/>
                  </a:lnTo>
                  <a:lnTo>
                    <a:pt x="29" y="10"/>
                  </a:lnTo>
                  <a:lnTo>
                    <a:pt x="18" y="0"/>
                  </a:lnTo>
                  <a:lnTo>
                    <a:pt x="8" y="0"/>
                  </a:lnTo>
                  <a:close/>
                </a:path>
              </a:pathLst>
            </a:custGeom>
            <a:gradFill rotWithShape="0">
              <a:gsLst>
                <a:gs pos="0">
                  <a:srgbClr val="BBBBBB"/>
                </a:gs>
                <a:gs pos="100000">
                  <a:srgbClr val="EAEAEA"/>
                </a:gs>
              </a:gsLst>
              <a:lin ang="5400000" scaled="1"/>
            </a:gradFill>
            <a:ln w="12700">
              <a:solidFill>
                <a:srgbClr val="000080"/>
              </a:solidFill>
              <a:prstDash val="solid"/>
              <a:round/>
              <a:headEnd/>
              <a:tailEnd/>
            </a:ln>
          </p:spPr>
          <p:txBody>
            <a:bodyPr/>
            <a:lstStyle/>
            <a:p>
              <a:endParaRPr lang="en-US"/>
            </a:p>
          </p:txBody>
        </p:sp>
      </p:grpSp>
      <p:sp>
        <p:nvSpPr>
          <p:cNvPr id="8199" name="Freeform 89"/>
          <p:cNvSpPr>
            <a:spLocks/>
          </p:cNvSpPr>
          <p:nvPr/>
        </p:nvSpPr>
        <p:spPr bwMode="auto">
          <a:xfrm>
            <a:off x="903288" y="3419475"/>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01" name="Text Box 91"/>
          <p:cNvSpPr txBox="1">
            <a:spLocks noChangeArrowheads="1"/>
          </p:cNvSpPr>
          <p:nvPr/>
        </p:nvSpPr>
        <p:spPr bwMode="auto">
          <a:xfrm>
            <a:off x="203993" y="2973408"/>
            <a:ext cx="723901" cy="553998"/>
          </a:xfrm>
          <a:prstGeom prst="rect">
            <a:avLst/>
          </a:prstGeom>
          <a:noFill/>
          <a:ln w="38100">
            <a:noFill/>
            <a:miter lim="800000"/>
            <a:headEnd/>
            <a:tailEnd/>
          </a:ln>
        </p:spPr>
        <p:txBody>
          <a:bodyPr wrap="square">
            <a:spAutoFit/>
          </a:bodyPr>
          <a:lstStyle/>
          <a:p>
            <a:pPr eaLnBrk="1" hangingPunct="1">
              <a:spcBef>
                <a:spcPct val="50000"/>
              </a:spcBef>
            </a:pPr>
            <a:r>
              <a:rPr lang="en-US" sz="1000" b="1" dirty="0"/>
              <a:t>San Francisco, CA</a:t>
            </a:r>
          </a:p>
        </p:txBody>
      </p:sp>
      <p:sp>
        <p:nvSpPr>
          <p:cNvPr id="8202" name="Text Box 92"/>
          <p:cNvSpPr txBox="1">
            <a:spLocks noChangeArrowheads="1"/>
          </p:cNvSpPr>
          <p:nvPr/>
        </p:nvSpPr>
        <p:spPr bwMode="auto">
          <a:xfrm>
            <a:off x="2705100" y="4425950"/>
            <a:ext cx="1098550" cy="396875"/>
          </a:xfrm>
          <a:prstGeom prst="rect">
            <a:avLst/>
          </a:prstGeom>
          <a:noFill/>
          <a:ln w="38100">
            <a:noFill/>
            <a:miter lim="800000"/>
            <a:headEnd/>
            <a:tailEnd/>
          </a:ln>
        </p:spPr>
        <p:txBody>
          <a:bodyPr>
            <a:spAutoFit/>
          </a:bodyPr>
          <a:lstStyle/>
          <a:p>
            <a:pPr eaLnBrk="1" hangingPunct="1">
              <a:spcBef>
                <a:spcPct val="50000"/>
              </a:spcBef>
            </a:pPr>
            <a:r>
              <a:rPr lang="en-US" sz="1000" b="1" dirty="0"/>
              <a:t>Albuquerque, NM</a:t>
            </a:r>
          </a:p>
        </p:txBody>
      </p:sp>
      <p:sp>
        <p:nvSpPr>
          <p:cNvPr id="8203" name="Text Box 93"/>
          <p:cNvSpPr txBox="1">
            <a:spLocks noChangeArrowheads="1"/>
          </p:cNvSpPr>
          <p:nvPr/>
        </p:nvSpPr>
        <p:spPr bwMode="auto">
          <a:xfrm>
            <a:off x="7662863" y="3887788"/>
            <a:ext cx="1000124"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Durham, NC</a:t>
            </a:r>
          </a:p>
        </p:txBody>
      </p:sp>
      <p:sp>
        <p:nvSpPr>
          <p:cNvPr id="8204" name="Text Box 94"/>
          <p:cNvSpPr txBox="1">
            <a:spLocks noChangeArrowheads="1"/>
          </p:cNvSpPr>
          <p:nvPr/>
        </p:nvSpPr>
        <p:spPr bwMode="auto">
          <a:xfrm>
            <a:off x="5178425" y="2894807"/>
            <a:ext cx="695325" cy="246221"/>
          </a:xfrm>
          <a:prstGeom prst="rect">
            <a:avLst/>
          </a:prstGeom>
          <a:noFill/>
          <a:ln w="38100">
            <a:noFill/>
            <a:miter lim="800000"/>
            <a:headEnd/>
            <a:tailEnd/>
          </a:ln>
        </p:spPr>
        <p:txBody>
          <a:bodyPr>
            <a:spAutoFit/>
          </a:bodyPr>
          <a:lstStyle/>
          <a:p>
            <a:pPr algn="ctr" eaLnBrk="1" hangingPunct="1">
              <a:spcBef>
                <a:spcPct val="50000"/>
              </a:spcBef>
            </a:pPr>
            <a:r>
              <a:rPr lang="en-US" sz="1000" b="1" dirty="0"/>
              <a:t>Hines, IL</a:t>
            </a:r>
          </a:p>
        </p:txBody>
      </p:sp>
      <p:sp>
        <p:nvSpPr>
          <p:cNvPr id="8206" name="Text Box 96"/>
          <p:cNvSpPr txBox="1">
            <a:spLocks noChangeArrowheads="1"/>
          </p:cNvSpPr>
          <p:nvPr/>
        </p:nvSpPr>
        <p:spPr bwMode="auto">
          <a:xfrm>
            <a:off x="7670800" y="3257550"/>
            <a:ext cx="1268413" cy="244475"/>
          </a:xfrm>
          <a:prstGeom prst="rect">
            <a:avLst/>
          </a:prstGeom>
          <a:noFill/>
          <a:ln w="38100">
            <a:noFill/>
            <a:miter lim="800000"/>
            <a:headEnd/>
            <a:tailEnd/>
          </a:ln>
        </p:spPr>
        <p:txBody>
          <a:bodyPr>
            <a:spAutoFit/>
          </a:bodyPr>
          <a:lstStyle/>
          <a:p>
            <a:pPr algn="ctr" eaLnBrk="1" hangingPunct="1">
              <a:spcBef>
                <a:spcPct val="50000"/>
              </a:spcBef>
            </a:pPr>
            <a:r>
              <a:rPr lang="en-US" sz="1000" b="1" dirty="0"/>
              <a:t>Baltimore,  MD</a:t>
            </a:r>
          </a:p>
        </p:txBody>
      </p:sp>
      <p:sp>
        <p:nvSpPr>
          <p:cNvPr id="8209" name="Freeform 99"/>
          <p:cNvSpPr>
            <a:spLocks/>
          </p:cNvSpPr>
          <p:nvPr/>
        </p:nvSpPr>
        <p:spPr bwMode="auto">
          <a:xfrm>
            <a:off x="5740400" y="302895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0" name="Freeform 100"/>
          <p:cNvSpPr>
            <a:spLocks/>
          </p:cNvSpPr>
          <p:nvPr/>
        </p:nvSpPr>
        <p:spPr bwMode="auto">
          <a:xfrm>
            <a:off x="3009900" y="4246563"/>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1" name="Freeform 101"/>
          <p:cNvSpPr>
            <a:spLocks/>
          </p:cNvSpPr>
          <p:nvPr/>
        </p:nvSpPr>
        <p:spPr bwMode="auto">
          <a:xfrm>
            <a:off x="8015288" y="2478088"/>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3" name="Freeform 103"/>
          <p:cNvSpPr>
            <a:spLocks/>
          </p:cNvSpPr>
          <p:nvPr/>
        </p:nvSpPr>
        <p:spPr bwMode="auto">
          <a:xfrm>
            <a:off x="7418388" y="3246438"/>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5" name="Freeform 105"/>
          <p:cNvSpPr>
            <a:spLocks/>
          </p:cNvSpPr>
          <p:nvPr/>
        </p:nvSpPr>
        <p:spPr bwMode="auto">
          <a:xfrm>
            <a:off x="7242175" y="3989388"/>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6" name="Freeform 106"/>
          <p:cNvSpPr>
            <a:spLocks/>
          </p:cNvSpPr>
          <p:nvPr/>
        </p:nvSpPr>
        <p:spPr bwMode="auto">
          <a:xfrm>
            <a:off x="5181600" y="4343400"/>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8217" name="Text Box 107"/>
          <p:cNvSpPr txBox="1">
            <a:spLocks noChangeArrowheads="1"/>
          </p:cNvSpPr>
          <p:nvPr/>
        </p:nvSpPr>
        <p:spPr bwMode="auto">
          <a:xfrm>
            <a:off x="4800600" y="4191000"/>
            <a:ext cx="1098550" cy="244475"/>
          </a:xfrm>
          <a:prstGeom prst="rect">
            <a:avLst/>
          </a:prstGeom>
          <a:noFill/>
          <a:ln w="38100">
            <a:noFill/>
            <a:miter lim="800000"/>
            <a:headEnd/>
            <a:tailEnd/>
          </a:ln>
        </p:spPr>
        <p:txBody>
          <a:bodyPr>
            <a:spAutoFit/>
          </a:bodyPr>
          <a:lstStyle/>
          <a:p>
            <a:pPr eaLnBrk="1" hangingPunct="1">
              <a:spcBef>
                <a:spcPct val="50000"/>
              </a:spcBef>
            </a:pPr>
            <a:r>
              <a:rPr lang="en-US" sz="1000" b="1" dirty="0"/>
              <a:t>Little Rock, AR</a:t>
            </a:r>
          </a:p>
        </p:txBody>
      </p:sp>
      <p:sp>
        <p:nvSpPr>
          <p:cNvPr id="108" name="Text Box 92"/>
          <p:cNvSpPr txBox="1">
            <a:spLocks noChangeArrowheads="1"/>
          </p:cNvSpPr>
          <p:nvPr/>
        </p:nvSpPr>
        <p:spPr bwMode="auto">
          <a:xfrm>
            <a:off x="5865814" y="3048000"/>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Ann Arbor, MI</a:t>
            </a:r>
          </a:p>
        </p:txBody>
      </p:sp>
      <p:sp>
        <p:nvSpPr>
          <p:cNvPr id="109" name="Text Box 93"/>
          <p:cNvSpPr txBox="1">
            <a:spLocks noChangeArrowheads="1"/>
          </p:cNvSpPr>
          <p:nvPr/>
        </p:nvSpPr>
        <p:spPr bwMode="auto">
          <a:xfrm>
            <a:off x="4749800" y="5486400"/>
            <a:ext cx="806450" cy="400110"/>
          </a:xfrm>
          <a:prstGeom prst="rect">
            <a:avLst/>
          </a:prstGeom>
          <a:noFill/>
          <a:ln w="38100">
            <a:noFill/>
            <a:miter lim="800000"/>
            <a:headEnd/>
            <a:tailEnd/>
          </a:ln>
        </p:spPr>
        <p:txBody>
          <a:bodyPr>
            <a:spAutoFit/>
          </a:bodyPr>
          <a:lstStyle/>
          <a:p>
            <a:pPr algn="ctr" eaLnBrk="1" hangingPunct="1">
              <a:spcBef>
                <a:spcPct val="50000"/>
              </a:spcBef>
            </a:pPr>
            <a:r>
              <a:rPr lang="en-US" sz="1000" b="1" dirty="0"/>
              <a:t>Houston, TX</a:t>
            </a:r>
          </a:p>
        </p:txBody>
      </p:sp>
      <p:sp>
        <p:nvSpPr>
          <p:cNvPr id="110" name="Freeform 98"/>
          <p:cNvSpPr>
            <a:spLocks/>
          </p:cNvSpPr>
          <p:nvPr/>
        </p:nvSpPr>
        <p:spPr bwMode="auto">
          <a:xfrm>
            <a:off x="1295400" y="41148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12" name="Freeform 103"/>
          <p:cNvSpPr>
            <a:spLocks/>
          </p:cNvSpPr>
          <p:nvPr/>
        </p:nvSpPr>
        <p:spPr bwMode="auto">
          <a:xfrm>
            <a:off x="4724400" y="5334000"/>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13" name="Freeform 105"/>
          <p:cNvSpPr>
            <a:spLocks/>
          </p:cNvSpPr>
          <p:nvPr/>
        </p:nvSpPr>
        <p:spPr bwMode="auto">
          <a:xfrm>
            <a:off x="4572000" y="48006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14" name="Freeform 106"/>
          <p:cNvSpPr>
            <a:spLocks/>
          </p:cNvSpPr>
          <p:nvPr/>
        </p:nvSpPr>
        <p:spPr bwMode="auto">
          <a:xfrm>
            <a:off x="6321425" y="2756694"/>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17" name="Text Box 94"/>
          <p:cNvSpPr txBox="1">
            <a:spLocks noChangeArrowheads="1"/>
          </p:cNvSpPr>
          <p:nvPr/>
        </p:nvSpPr>
        <p:spPr bwMode="auto">
          <a:xfrm>
            <a:off x="3940175" y="4588639"/>
            <a:ext cx="695325" cy="400110"/>
          </a:xfrm>
          <a:prstGeom prst="rect">
            <a:avLst/>
          </a:prstGeom>
          <a:noFill/>
          <a:ln w="38100">
            <a:noFill/>
            <a:miter lim="800000"/>
            <a:headEnd/>
            <a:tailEnd/>
          </a:ln>
        </p:spPr>
        <p:txBody>
          <a:bodyPr>
            <a:spAutoFit/>
          </a:bodyPr>
          <a:lstStyle/>
          <a:p>
            <a:pPr algn="ctr" eaLnBrk="1" hangingPunct="1">
              <a:spcBef>
                <a:spcPct val="50000"/>
              </a:spcBef>
            </a:pPr>
            <a:r>
              <a:rPr lang="en-US" sz="1000" b="1" dirty="0"/>
              <a:t>Dallas, TX</a:t>
            </a:r>
          </a:p>
        </p:txBody>
      </p:sp>
      <p:sp>
        <p:nvSpPr>
          <p:cNvPr id="119" name="Text Box 91"/>
          <p:cNvSpPr txBox="1">
            <a:spLocks noChangeArrowheads="1"/>
          </p:cNvSpPr>
          <p:nvPr/>
        </p:nvSpPr>
        <p:spPr bwMode="auto">
          <a:xfrm>
            <a:off x="304800" y="4114800"/>
            <a:ext cx="954088" cy="400110"/>
          </a:xfrm>
          <a:prstGeom prst="rect">
            <a:avLst/>
          </a:prstGeom>
          <a:noFill/>
          <a:ln w="38100">
            <a:noFill/>
            <a:miter lim="800000"/>
            <a:headEnd/>
            <a:tailEnd/>
          </a:ln>
        </p:spPr>
        <p:txBody>
          <a:bodyPr wrap="square">
            <a:spAutoFit/>
          </a:bodyPr>
          <a:lstStyle/>
          <a:p>
            <a:pPr eaLnBrk="1" hangingPunct="1">
              <a:spcBef>
                <a:spcPct val="50000"/>
              </a:spcBef>
            </a:pPr>
            <a:r>
              <a:rPr lang="en-US" sz="1000" b="1" dirty="0"/>
              <a:t>Los Angeles, CA</a:t>
            </a:r>
          </a:p>
        </p:txBody>
      </p:sp>
      <p:sp>
        <p:nvSpPr>
          <p:cNvPr id="127" name="Text Box 92">
            <a:extLst>
              <a:ext uri="{FF2B5EF4-FFF2-40B4-BE49-F238E27FC236}">
                <a16:creationId xmlns:a16="http://schemas.microsoft.com/office/drawing/2014/main" id="{C8EF6F83-5609-4D4E-B49F-2DF37E43026B}"/>
              </a:ext>
            </a:extLst>
          </p:cNvPr>
          <p:cNvSpPr txBox="1">
            <a:spLocks noChangeArrowheads="1"/>
          </p:cNvSpPr>
          <p:nvPr/>
        </p:nvSpPr>
        <p:spPr bwMode="auto">
          <a:xfrm>
            <a:off x="7277100" y="5413317"/>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Orlando, FL</a:t>
            </a:r>
          </a:p>
        </p:txBody>
      </p:sp>
      <p:sp>
        <p:nvSpPr>
          <p:cNvPr id="130" name="Freeform 106">
            <a:extLst>
              <a:ext uri="{FF2B5EF4-FFF2-40B4-BE49-F238E27FC236}">
                <a16:creationId xmlns:a16="http://schemas.microsoft.com/office/drawing/2014/main" id="{FDA3161B-0CF0-47A6-9C71-D3903852B356}"/>
              </a:ext>
            </a:extLst>
          </p:cNvPr>
          <p:cNvSpPr>
            <a:spLocks/>
          </p:cNvSpPr>
          <p:nvPr/>
        </p:nvSpPr>
        <p:spPr bwMode="auto">
          <a:xfrm>
            <a:off x="7040562" y="5456237"/>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31" name="Text Box 92">
            <a:extLst>
              <a:ext uri="{FF2B5EF4-FFF2-40B4-BE49-F238E27FC236}">
                <a16:creationId xmlns:a16="http://schemas.microsoft.com/office/drawing/2014/main" id="{9BF828E6-D590-479E-A93A-C7CAD7A29F42}"/>
              </a:ext>
            </a:extLst>
          </p:cNvPr>
          <p:cNvSpPr txBox="1">
            <a:spLocks noChangeArrowheads="1"/>
          </p:cNvSpPr>
          <p:nvPr/>
        </p:nvSpPr>
        <p:spPr bwMode="auto">
          <a:xfrm>
            <a:off x="7566025" y="5992913"/>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Miami, FL</a:t>
            </a:r>
          </a:p>
        </p:txBody>
      </p:sp>
      <p:sp>
        <p:nvSpPr>
          <p:cNvPr id="132" name="Freeform 106">
            <a:extLst>
              <a:ext uri="{FF2B5EF4-FFF2-40B4-BE49-F238E27FC236}">
                <a16:creationId xmlns:a16="http://schemas.microsoft.com/office/drawing/2014/main" id="{38052D05-7FF6-4393-91FC-2936C512075D}"/>
              </a:ext>
            </a:extLst>
          </p:cNvPr>
          <p:cNvSpPr>
            <a:spLocks/>
          </p:cNvSpPr>
          <p:nvPr/>
        </p:nvSpPr>
        <p:spPr bwMode="auto">
          <a:xfrm>
            <a:off x="7348536" y="5917645"/>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33" name="Freeform 105">
            <a:extLst>
              <a:ext uri="{FF2B5EF4-FFF2-40B4-BE49-F238E27FC236}">
                <a16:creationId xmlns:a16="http://schemas.microsoft.com/office/drawing/2014/main" id="{CA4813CF-554C-452D-AD52-EE96CDECF5B3}"/>
              </a:ext>
            </a:extLst>
          </p:cNvPr>
          <p:cNvSpPr>
            <a:spLocks/>
          </p:cNvSpPr>
          <p:nvPr/>
        </p:nvSpPr>
        <p:spPr bwMode="auto">
          <a:xfrm>
            <a:off x="7021250" y="442198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34" name="Text Box 93">
            <a:extLst>
              <a:ext uri="{FF2B5EF4-FFF2-40B4-BE49-F238E27FC236}">
                <a16:creationId xmlns:a16="http://schemas.microsoft.com/office/drawing/2014/main" id="{FE680E66-54E8-49F3-8663-0DE53E7ABE2A}"/>
              </a:ext>
            </a:extLst>
          </p:cNvPr>
          <p:cNvSpPr txBox="1">
            <a:spLocks noChangeArrowheads="1"/>
          </p:cNvSpPr>
          <p:nvPr/>
        </p:nvSpPr>
        <p:spPr bwMode="auto">
          <a:xfrm>
            <a:off x="7392196" y="4372631"/>
            <a:ext cx="934242"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Columbia, SC</a:t>
            </a:r>
          </a:p>
        </p:txBody>
      </p:sp>
      <p:sp>
        <p:nvSpPr>
          <p:cNvPr id="135" name="Freeform 106">
            <a:extLst>
              <a:ext uri="{FF2B5EF4-FFF2-40B4-BE49-F238E27FC236}">
                <a16:creationId xmlns:a16="http://schemas.microsoft.com/office/drawing/2014/main" id="{76B03532-EC54-41CF-9771-1943C233AA3A}"/>
              </a:ext>
            </a:extLst>
          </p:cNvPr>
          <p:cNvSpPr>
            <a:spLocks/>
          </p:cNvSpPr>
          <p:nvPr/>
        </p:nvSpPr>
        <p:spPr bwMode="auto">
          <a:xfrm>
            <a:off x="6134101" y="4711164"/>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17" name="Text Box 107">
            <a:extLst>
              <a:ext uri="{FF2B5EF4-FFF2-40B4-BE49-F238E27FC236}">
                <a16:creationId xmlns:a16="http://schemas.microsoft.com/office/drawing/2014/main" id="{E9B26688-7E87-45CC-B841-AA5025BC93BE}"/>
              </a:ext>
            </a:extLst>
          </p:cNvPr>
          <p:cNvSpPr txBox="1">
            <a:spLocks noChangeArrowheads="1"/>
          </p:cNvSpPr>
          <p:nvPr/>
        </p:nvSpPr>
        <p:spPr bwMode="auto">
          <a:xfrm>
            <a:off x="5751513" y="4813301"/>
            <a:ext cx="1098550" cy="244475"/>
          </a:xfrm>
          <a:prstGeom prst="rect">
            <a:avLst/>
          </a:prstGeom>
          <a:noFill/>
          <a:ln w="38100">
            <a:noFill/>
            <a:miter lim="800000"/>
            <a:headEnd/>
            <a:tailEnd/>
          </a:ln>
        </p:spPr>
        <p:txBody>
          <a:bodyPr>
            <a:spAutoFit/>
          </a:bodyPr>
          <a:lstStyle/>
          <a:p>
            <a:pPr eaLnBrk="1" hangingPunct="1">
              <a:spcBef>
                <a:spcPct val="50000"/>
              </a:spcBef>
            </a:pPr>
            <a:r>
              <a:rPr lang="en-US" sz="1000" b="1" dirty="0"/>
              <a:t>Birmingham, AL</a:t>
            </a:r>
          </a:p>
        </p:txBody>
      </p:sp>
      <p:sp>
        <p:nvSpPr>
          <p:cNvPr id="218" name="Freeform 106">
            <a:extLst>
              <a:ext uri="{FF2B5EF4-FFF2-40B4-BE49-F238E27FC236}">
                <a16:creationId xmlns:a16="http://schemas.microsoft.com/office/drawing/2014/main" id="{882FB4A7-993F-4BAF-B2B0-35EBCEA0E2EE}"/>
              </a:ext>
            </a:extLst>
          </p:cNvPr>
          <p:cNvSpPr>
            <a:spLocks/>
          </p:cNvSpPr>
          <p:nvPr/>
        </p:nvSpPr>
        <p:spPr bwMode="auto">
          <a:xfrm>
            <a:off x="5689601" y="4927064"/>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19" name="Text Box 107">
            <a:extLst>
              <a:ext uri="{FF2B5EF4-FFF2-40B4-BE49-F238E27FC236}">
                <a16:creationId xmlns:a16="http://schemas.microsoft.com/office/drawing/2014/main" id="{C9BA1152-D19A-4B39-9B0C-8AC9BA130F27}"/>
              </a:ext>
            </a:extLst>
          </p:cNvPr>
          <p:cNvSpPr txBox="1">
            <a:spLocks noChangeArrowheads="1"/>
          </p:cNvSpPr>
          <p:nvPr/>
        </p:nvSpPr>
        <p:spPr bwMode="auto">
          <a:xfrm>
            <a:off x="5307013" y="5029201"/>
            <a:ext cx="1098550" cy="244475"/>
          </a:xfrm>
          <a:prstGeom prst="rect">
            <a:avLst/>
          </a:prstGeom>
          <a:noFill/>
          <a:ln w="38100">
            <a:noFill/>
            <a:miter lim="800000"/>
            <a:headEnd/>
            <a:tailEnd/>
          </a:ln>
        </p:spPr>
        <p:txBody>
          <a:bodyPr>
            <a:spAutoFit/>
          </a:bodyPr>
          <a:lstStyle/>
          <a:p>
            <a:pPr eaLnBrk="1" hangingPunct="1">
              <a:spcBef>
                <a:spcPct val="50000"/>
              </a:spcBef>
            </a:pPr>
            <a:r>
              <a:rPr lang="en-US" sz="1000" b="1" dirty="0"/>
              <a:t>Jackson, MS</a:t>
            </a:r>
          </a:p>
        </p:txBody>
      </p:sp>
      <p:sp>
        <p:nvSpPr>
          <p:cNvPr id="220" name="Freeform 105">
            <a:extLst>
              <a:ext uri="{FF2B5EF4-FFF2-40B4-BE49-F238E27FC236}">
                <a16:creationId xmlns:a16="http://schemas.microsoft.com/office/drawing/2014/main" id="{1D46A56D-953C-4103-BF6A-6ECE12897C69}"/>
              </a:ext>
            </a:extLst>
          </p:cNvPr>
          <p:cNvSpPr>
            <a:spLocks/>
          </p:cNvSpPr>
          <p:nvPr/>
        </p:nvSpPr>
        <p:spPr bwMode="auto">
          <a:xfrm>
            <a:off x="7648575" y="2757487"/>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21" name="Text Box 96">
            <a:extLst>
              <a:ext uri="{FF2B5EF4-FFF2-40B4-BE49-F238E27FC236}">
                <a16:creationId xmlns:a16="http://schemas.microsoft.com/office/drawing/2014/main" id="{42D464FC-3959-4DEA-B256-4BFAA1744828}"/>
              </a:ext>
            </a:extLst>
          </p:cNvPr>
          <p:cNvSpPr txBox="1">
            <a:spLocks noChangeArrowheads="1"/>
          </p:cNvSpPr>
          <p:nvPr/>
        </p:nvSpPr>
        <p:spPr bwMode="auto">
          <a:xfrm>
            <a:off x="7935119" y="2584451"/>
            <a:ext cx="1268413" cy="400110"/>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Bronx, Manhattan, Brooklyn, NY</a:t>
            </a:r>
          </a:p>
        </p:txBody>
      </p:sp>
      <p:sp>
        <p:nvSpPr>
          <p:cNvPr id="222" name="Freeform 105">
            <a:extLst>
              <a:ext uri="{FF2B5EF4-FFF2-40B4-BE49-F238E27FC236}">
                <a16:creationId xmlns:a16="http://schemas.microsoft.com/office/drawing/2014/main" id="{3B57F6BA-1B20-42DF-ACFE-5BF787E8958F}"/>
              </a:ext>
            </a:extLst>
          </p:cNvPr>
          <p:cNvSpPr>
            <a:spLocks/>
          </p:cNvSpPr>
          <p:nvPr/>
        </p:nvSpPr>
        <p:spPr bwMode="auto">
          <a:xfrm>
            <a:off x="6613525" y="4590514"/>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23" name="Text Box 93">
            <a:extLst>
              <a:ext uri="{FF2B5EF4-FFF2-40B4-BE49-F238E27FC236}">
                <a16:creationId xmlns:a16="http://schemas.microsoft.com/office/drawing/2014/main" id="{4AF61928-3B24-4FBA-A84C-574F657CAFCD}"/>
              </a:ext>
            </a:extLst>
          </p:cNvPr>
          <p:cNvSpPr txBox="1">
            <a:spLocks noChangeArrowheads="1"/>
          </p:cNvSpPr>
          <p:nvPr/>
        </p:nvSpPr>
        <p:spPr bwMode="auto">
          <a:xfrm>
            <a:off x="7040562" y="4749742"/>
            <a:ext cx="899317"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Atlanta, GA</a:t>
            </a:r>
          </a:p>
        </p:txBody>
      </p:sp>
      <p:sp>
        <p:nvSpPr>
          <p:cNvPr id="224" name="Freeform 103">
            <a:extLst>
              <a:ext uri="{FF2B5EF4-FFF2-40B4-BE49-F238E27FC236}">
                <a16:creationId xmlns:a16="http://schemas.microsoft.com/office/drawing/2014/main" id="{615D43EE-D68F-4F38-BDC9-31A822013E34}"/>
              </a:ext>
            </a:extLst>
          </p:cNvPr>
          <p:cNvSpPr>
            <a:spLocks/>
          </p:cNvSpPr>
          <p:nvPr/>
        </p:nvSpPr>
        <p:spPr bwMode="auto">
          <a:xfrm>
            <a:off x="4292600" y="5384800"/>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25" name="Text Box 94">
            <a:extLst>
              <a:ext uri="{FF2B5EF4-FFF2-40B4-BE49-F238E27FC236}">
                <a16:creationId xmlns:a16="http://schemas.microsoft.com/office/drawing/2014/main" id="{0527A93F-081A-4086-80F4-3FE9D11CFDB4}"/>
              </a:ext>
            </a:extLst>
          </p:cNvPr>
          <p:cNvSpPr txBox="1">
            <a:spLocks noChangeArrowheads="1"/>
          </p:cNvSpPr>
          <p:nvPr/>
        </p:nvSpPr>
        <p:spPr bwMode="auto">
          <a:xfrm>
            <a:off x="3816350" y="5067300"/>
            <a:ext cx="882650" cy="400110"/>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San Antonio, TX</a:t>
            </a:r>
          </a:p>
        </p:txBody>
      </p:sp>
      <p:sp>
        <p:nvSpPr>
          <p:cNvPr id="226" name="Freeform 106">
            <a:extLst>
              <a:ext uri="{FF2B5EF4-FFF2-40B4-BE49-F238E27FC236}">
                <a16:creationId xmlns:a16="http://schemas.microsoft.com/office/drawing/2014/main" id="{F08A6CE1-24BC-43D6-B3E9-323818803CAC}"/>
              </a:ext>
            </a:extLst>
          </p:cNvPr>
          <p:cNvSpPr>
            <a:spLocks/>
          </p:cNvSpPr>
          <p:nvPr/>
        </p:nvSpPr>
        <p:spPr bwMode="auto">
          <a:xfrm>
            <a:off x="6900862" y="5608637"/>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27" name="Text Box 92">
            <a:extLst>
              <a:ext uri="{FF2B5EF4-FFF2-40B4-BE49-F238E27FC236}">
                <a16:creationId xmlns:a16="http://schemas.microsoft.com/office/drawing/2014/main" id="{F87C6C1E-FB63-4F7F-ABD7-922400206269}"/>
              </a:ext>
            </a:extLst>
          </p:cNvPr>
          <p:cNvSpPr txBox="1">
            <a:spLocks noChangeArrowheads="1"/>
          </p:cNvSpPr>
          <p:nvPr/>
        </p:nvSpPr>
        <p:spPr bwMode="auto">
          <a:xfrm>
            <a:off x="6129595" y="5644982"/>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Bay Pines, FL</a:t>
            </a:r>
          </a:p>
        </p:txBody>
      </p:sp>
      <p:sp>
        <p:nvSpPr>
          <p:cNvPr id="228" name="Freeform 105">
            <a:extLst>
              <a:ext uri="{FF2B5EF4-FFF2-40B4-BE49-F238E27FC236}">
                <a16:creationId xmlns:a16="http://schemas.microsoft.com/office/drawing/2014/main" id="{BB935986-01C7-481E-A357-9F6780FD70A8}"/>
              </a:ext>
            </a:extLst>
          </p:cNvPr>
          <p:cNvSpPr>
            <a:spLocks/>
          </p:cNvSpPr>
          <p:nvPr/>
        </p:nvSpPr>
        <p:spPr bwMode="auto">
          <a:xfrm>
            <a:off x="7470775" y="3049587"/>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29" name="Text Box 96">
            <a:extLst>
              <a:ext uri="{FF2B5EF4-FFF2-40B4-BE49-F238E27FC236}">
                <a16:creationId xmlns:a16="http://schemas.microsoft.com/office/drawing/2014/main" id="{860F2342-4833-4E3B-B8F1-ABAF4C598140}"/>
              </a:ext>
            </a:extLst>
          </p:cNvPr>
          <p:cNvSpPr txBox="1">
            <a:spLocks noChangeArrowheads="1"/>
          </p:cNvSpPr>
          <p:nvPr/>
        </p:nvSpPr>
        <p:spPr bwMode="auto">
          <a:xfrm>
            <a:off x="7681119" y="3105151"/>
            <a:ext cx="1268413" cy="244475"/>
          </a:xfrm>
          <a:prstGeom prst="rect">
            <a:avLst/>
          </a:prstGeom>
          <a:noFill/>
          <a:ln w="38100">
            <a:noFill/>
            <a:miter lim="800000"/>
            <a:headEnd/>
            <a:tailEnd/>
          </a:ln>
        </p:spPr>
        <p:txBody>
          <a:bodyPr>
            <a:spAutoFit/>
          </a:bodyPr>
          <a:lstStyle/>
          <a:p>
            <a:pPr algn="ctr" eaLnBrk="1" hangingPunct="1">
              <a:spcBef>
                <a:spcPct val="50000"/>
              </a:spcBef>
            </a:pPr>
            <a:r>
              <a:rPr lang="en-US" sz="1000" b="1" dirty="0"/>
              <a:t>Philadelphia, PA</a:t>
            </a:r>
          </a:p>
        </p:txBody>
      </p:sp>
      <p:sp>
        <p:nvSpPr>
          <p:cNvPr id="230" name="Freeform 106">
            <a:extLst>
              <a:ext uri="{FF2B5EF4-FFF2-40B4-BE49-F238E27FC236}">
                <a16:creationId xmlns:a16="http://schemas.microsoft.com/office/drawing/2014/main" id="{16579517-91D1-4708-8EEC-11E2E4143036}"/>
              </a:ext>
            </a:extLst>
          </p:cNvPr>
          <p:cNvSpPr>
            <a:spLocks/>
          </p:cNvSpPr>
          <p:nvPr/>
        </p:nvSpPr>
        <p:spPr bwMode="auto">
          <a:xfrm>
            <a:off x="6989762" y="5634037"/>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31" name="Text Box 92">
            <a:extLst>
              <a:ext uri="{FF2B5EF4-FFF2-40B4-BE49-F238E27FC236}">
                <a16:creationId xmlns:a16="http://schemas.microsoft.com/office/drawing/2014/main" id="{08D7E126-6281-4A66-BFD0-CBB9E0A6F408}"/>
              </a:ext>
            </a:extLst>
          </p:cNvPr>
          <p:cNvSpPr txBox="1">
            <a:spLocks noChangeArrowheads="1"/>
          </p:cNvSpPr>
          <p:nvPr/>
        </p:nvSpPr>
        <p:spPr bwMode="auto">
          <a:xfrm>
            <a:off x="6083300" y="5781617"/>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Tampa, FL</a:t>
            </a:r>
          </a:p>
        </p:txBody>
      </p:sp>
      <p:sp>
        <p:nvSpPr>
          <p:cNvPr id="232" name="Freeform 99">
            <a:extLst>
              <a:ext uri="{FF2B5EF4-FFF2-40B4-BE49-F238E27FC236}">
                <a16:creationId xmlns:a16="http://schemas.microsoft.com/office/drawing/2014/main" id="{6A56BED3-24A9-46CD-8EF9-314FBBCC6EDF}"/>
              </a:ext>
            </a:extLst>
          </p:cNvPr>
          <p:cNvSpPr>
            <a:spLocks/>
          </p:cNvSpPr>
          <p:nvPr/>
        </p:nvSpPr>
        <p:spPr bwMode="auto">
          <a:xfrm>
            <a:off x="4508500" y="206375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33" name="Text Box 94">
            <a:extLst>
              <a:ext uri="{FF2B5EF4-FFF2-40B4-BE49-F238E27FC236}">
                <a16:creationId xmlns:a16="http://schemas.microsoft.com/office/drawing/2014/main" id="{E1275ADC-BEAC-4E46-862B-1D706C1B2CA9}"/>
              </a:ext>
            </a:extLst>
          </p:cNvPr>
          <p:cNvSpPr txBox="1">
            <a:spLocks noChangeArrowheads="1"/>
          </p:cNvSpPr>
          <p:nvPr/>
        </p:nvSpPr>
        <p:spPr bwMode="auto">
          <a:xfrm>
            <a:off x="4227513" y="2336800"/>
            <a:ext cx="819150"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Fargo, ND</a:t>
            </a:r>
          </a:p>
        </p:txBody>
      </p:sp>
      <p:sp>
        <p:nvSpPr>
          <p:cNvPr id="234" name="Freeform 99">
            <a:extLst>
              <a:ext uri="{FF2B5EF4-FFF2-40B4-BE49-F238E27FC236}">
                <a16:creationId xmlns:a16="http://schemas.microsoft.com/office/drawing/2014/main" id="{EC8EBDF2-A693-4E5A-8B74-E1D3A269D280}"/>
              </a:ext>
            </a:extLst>
          </p:cNvPr>
          <p:cNvSpPr>
            <a:spLocks/>
          </p:cNvSpPr>
          <p:nvPr/>
        </p:nvSpPr>
        <p:spPr bwMode="auto">
          <a:xfrm>
            <a:off x="5829300" y="301625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35" name="Text Box 94">
            <a:extLst>
              <a:ext uri="{FF2B5EF4-FFF2-40B4-BE49-F238E27FC236}">
                <a16:creationId xmlns:a16="http://schemas.microsoft.com/office/drawing/2014/main" id="{E75DE4A5-2B92-44D4-BDA8-C44CF7BD61DE}"/>
              </a:ext>
            </a:extLst>
          </p:cNvPr>
          <p:cNvSpPr txBox="1">
            <a:spLocks noChangeArrowheads="1"/>
          </p:cNvSpPr>
          <p:nvPr/>
        </p:nvSpPr>
        <p:spPr bwMode="auto">
          <a:xfrm>
            <a:off x="5306220" y="3225592"/>
            <a:ext cx="901700"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Chicago, IL</a:t>
            </a:r>
          </a:p>
        </p:txBody>
      </p:sp>
      <p:sp>
        <p:nvSpPr>
          <p:cNvPr id="236" name="Freeform 106">
            <a:extLst>
              <a:ext uri="{FF2B5EF4-FFF2-40B4-BE49-F238E27FC236}">
                <a16:creationId xmlns:a16="http://schemas.microsoft.com/office/drawing/2014/main" id="{D016FB79-8041-46CB-948F-0CB94750BFC7}"/>
              </a:ext>
            </a:extLst>
          </p:cNvPr>
          <p:cNvSpPr>
            <a:spLocks/>
          </p:cNvSpPr>
          <p:nvPr/>
        </p:nvSpPr>
        <p:spPr bwMode="auto">
          <a:xfrm>
            <a:off x="6989762" y="5176837"/>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37" name="Text Box 92">
            <a:extLst>
              <a:ext uri="{FF2B5EF4-FFF2-40B4-BE49-F238E27FC236}">
                <a16:creationId xmlns:a16="http://schemas.microsoft.com/office/drawing/2014/main" id="{791F3B65-B68F-46F7-90BF-E3E726B83C95}"/>
              </a:ext>
            </a:extLst>
          </p:cNvPr>
          <p:cNvSpPr txBox="1">
            <a:spLocks noChangeArrowheads="1"/>
          </p:cNvSpPr>
          <p:nvPr/>
        </p:nvSpPr>
        <p:spPr bwMode="auto">
          <a:xfrm>
            <a:off x="7188200" y="5146617"/>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Gainesville, FL</a:t>
            </a:r>
          </a:p>
        </p:txBody>
      </p:sp>
      <p:sp>
        <p:nvSpPr>
          <p:cNvPr id="238" name="Freeform 100">
            <a:extLst>
              <a:ext uri="{FF2B5EF4-FFF2-40B4-BE49-F238E27FC236}">
                <a16:creationId xmlns:a16="http://schemas.microsoft.com/office/drawing/2014/main" id="{E3EFEA4D-402B-4C79-BC7F-0FEBF7CC0E11}"/>
              </a:ext>
            </a:extLst>
          </p:cNvPr>
          <p:cNvSpPr>
            <a:spLocks/>
          </p:cNvSpPr>
          <p:nvPr/>
        </p:nvSpPr>
        <p:spPr bwMode="auto">
          <a:xfrm>
            <a:off x="2247900" y="4335523"/>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39" name="Text Box 92">
            <a:extLst>
              <a:ext uri="{FF2B5EF4-FFF2-40B4-BE49-F238E27FC236}">
                <a16:creationId xmlns:a16="http://schemas.microsoft.com/office/drawing/2014/main" id="{97EB7BDF-60AA-4079-84B0-0A55495E6CD1}"/>
              </a:ext>
            </a:extLst>
          </p:cNvPr>
          <p:cNvSpPr txBox="1">
            <a:spLocks noChangeArrowheads="1"/>
          </p:cNvSpPr>
          <p:nvPr/>
        </p:nvSpPr>
        <p:spPr bwMode="auto">
          <a:xfrm>
            <a:off x="1943100" y="4578350"/>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Phoenix, AZ</a:t>
            </a:r>
          </a:p>
        </p:txBody>
      </p:sp>
      <p:sp>
        <p:nvSpPr>
          <p:cNvPr id="240" name="Freeform 98">
            <a:extLst>
              <a:ext uri="{FF2B5EF4-FFF2-40B4-BE49-F238E27FC236}">
                <a16:creationId xmlns:a16="http://schemas.microsoft.com/office/drawing/2014/main" id="{0BD2AD4E-9685-4E5A-ABDC-7A0224E169F7}"/>
              </a:ext>
            </a:extLst>
          </p:cNvPr>
          <p:cNvSpPr>
            <a:spLocks/>
          </p:cNvSpPr>
          <p:nvPr/>
        </p:nvSpPr>
        <p:spPr bwMode="auto">
          <a:xfrm>
            <a:off x="1447800" y="31496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41" name="Freeform 98">
            <a:extLst>
              <a:ext uri="{FF2B5EF4-FFF2-40B4-BE49-F238E27FC236}">
                <a16:creationId xmlns:a16="http://schemas.microsoft.com/office/drawing/2014/main" id="{9571D06D-EE87-47BE-B877-0CAD5C38B904}"/>
              </a:ext>
            </a:extLst>
          </p:cNvPr>
          <p:cNvSpPr>
            <a:spLocks/>
          </p:cNvSpPr>
          <p:nvPr/>
        </p:nvSpPr>
        <p:spPr bwMode="auto">
          <a:xfrm>
            <a:off x="1752600" y="37973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42" name="Text Box 92">
            <a:extLst>
              <a:ext uri="{FF2B5EF4-FFF2-40B4-BE49-F238E27FC236}">
                <a16:creationId xmlns:a16="http://schemas.microsoft.com/office/drawing/2014/main" id="{2DEA18D9-9E47-4D45-A4BA-E083DE665F23}"/>
              </a:ext>
            </a:extLst>
          </p:cNvPr>
          <p:cNvSpPr txBox="1">
            <a:spLocks noChangeArrowheads="1"/>
          </p:cNvSpPr>
          <p:nvPr/>
        </p:nvSpPr>
        <p:spPr bwMode="auto">
          <a:xfrm>
            <a:off x="1625600" y="3118407"/>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Reno, NV</a:t>
            </a:r>
          </a:p>
        </p:txBody>
      </p:sp>
      <p:sp>
        <p:nvSpPr>
          <p:cNvPr id="243" name="Text Box 92">
            <a:extLst>
              <a:ext uri="{FF2B5EF4-FFF2-40B4-BE49-F238E27FC236}">
                <a16:creationId xmlns:a16="http://schemas.microsoft.com/office/drawing/2014/main" id="{7BA28DC0-BE10-45F6-BDFE-1503B291BE1E}"/>
              </a:ext>
            </a:extLst>
          </p:cNvPr>
          <p:cNvSpPr txBox="1">
            <a:spLocks noChangeArrowheads="1"/>
          </p:cNvSpPr>
          <p:nvPr/>
        </p:nvSpPr>
        <p:spPr bwMode="auto">
          <a:xfrm>
            <a:off x="1955800" y="3856038"/>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Las Vegas, NV</a:t>
            </a:r>
          </a:p>
        </p:txBody>
      </p:sp>
      <p:sp>
        <p:nvSpPr>
          <p:cNvPr id="244" name="Freeform 98">
            <a:extLst>
              <a:ext uri="{FF2B5EF4-FFF2-40B4-BE49-F238E27FC236}">
                <a16:creationId xmlns:a16="http://schemas.microsoft.com/office/drawing/2014/main" id="{E46B8F55-C2C6-4E61-BB7C-1640F96FD56F}"/>
              </a:ext>
            </a:extLst>
          </p:cNvPr>
          <p:cNvSpPr>
            <a:spLocks/>
          </p:cNvSpPr>
          <p:nvPr/>
        </p:nvSpPr>
        <p:spPr bwMode="auto">
          <a:xfrm>
            <a:off x="3276600" y="34925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45" name="Text Box 92">
            <a:extLst>
              <a:ext uri="{FF2B5EF4-FFF2-40B4-BE49-F238E27FC236}">
                <a16:creationId xmlns:a16="http://schemas.microsoft.com/office/drawing/2014/main" id="{66FD7551-5B02-4B25-9FD6-75EBFD7CAF80}"/>
              </a:ext>
            </a:extLst>
          </p:cNvPr>
          <p:cNvSpPr txBox="1">
            <a:spLocks noChangeArrowheads="1"/>
          </p:cNvSpPr>
          <p:nvPr/>
        </p:nvSpPr>
        <p:spPr bwMode="auto">
          <a:xfrm>
            <a:off x="2933700" y="3690938"/>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Denver, CO</a:t>
            </a:r>
          </a:p>
        </p:txBody>
      </p:sp>
      <p:sp>
        <p:nvSpPr>
          <p:cNvPr id="246" name="Freeform 105">
            <a:extLst>
              <a:ext uri="{FF2B5EF4-FFF2-40B4-BE49-F238E27FC236}">
                <a16:creationId xmlns:a16="http://schemas.microsoft.com/office/drawing/2014/main" id="{9E1ABAAE-FE5B-413A-BC00-973DDD84D969}"/>
              </a:ext>
            </a:extLst>
          </p:cNvPr>
          <p:cNvSpPr>
            <a:spLocks/>
          </p:cNvSpPr>
          <p:nvPr/>
        </p:nvSpPr>
        <p:spPr bwMode="auto">
          <a:xfrm>
            <a:off x="7038975" y="4040188"/>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48" name="Text Box 93">
            <a:extLst>
              <a:ext uri="{FF2B5EF4-FFF2-40B4-BE49-F238E27FC236}">
                <a16:creationId xmlns:a16="http://schemas.microsoft.com/office/drawing/2014/main" id="{31EF4971-0583-43AF-B2B6-BBF5B8CDC9F4}"/>
              </a:ext>
            </a:extLst>
          </p:cNvPr>
          <p:cNvSpPr txBox="1">
            <a:spLocks noChangeArrowheads="1"/>
          </p:cNvSpPr>
          <p:nvPr/>
        </p:nvSpPr>
        <p:spPr bwMode="auto">
          <a:xfrm>
            <a:off x="7523163" y="4141788"/>
            <a:ext cx="1000124"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Salisbury, NC</a:t>
            </a:r>
          </a:p>
        </p:txBody>
      </p:sp>
      <p:sp>
        <p:nvSpPr>
          <p:cNvPr id="249" name="Freeform 103">
            <a:extLst>
              <a:ext uri="{FF2B5EF4-FFF2-40B4-BE49-F238E27FC236}">
                <a16:creationId xmlns:a16="http://schemas.microsoft.com/office/drawing/2014/main" id="{91061F71-A37F-4196-B609-44FC05114360}"/>
              </a:ext>
            </a:extLst>
          </p:cNvPr>
          <p:cNvSpPr>
            <a:spLocks/>
          </p:cNvSpPr>
          <p:nvPr/>
        </p:nvSpPr>
        <p:spPr bwMode="auto">
          <a:xfrm>
            <a:off x="5575300" y="5308600"/>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50" name="Text Box 93">
            <a:extLst>
              <a:ext uri="{FF2B5EF4-FFF2-40B4-BE49-F238E27FC236}">
                <a16:creationId xmlns:a16="http://schemas.microsoft.com/office/drawing/2014/main" id="{3FAF23BA-D2A4-417F-AF24-8F2CF63193E8}"/>
              </a:ext>
            </a:extLst>
          </p:cNvPr>
          <p:cNvSpPr txBox="1">
            <a:spLocks noChangeArrowheads="1"/>
          </p:cNvSpPr>
          <p:nvPr/>
        </p:nvSpPr>
        <p:spPr bwMode="auto">
          <a:xfrm>
            <a:off x="5422900" y="5562600"/>
            <a:ext cx="806450" cy="400110"/>
          </a:xfrm>
          <a:prstGeom prst="rect">
            <a:avLst/>
          </a:prstGeom>
          <a:noFill/>
          <a:ln w="38100">
            <a:noFill/>
            <a:miter lim="800000"/>
            <a:headEnd/>
            <a:tailEnd/>
          </a:ln>
        </p:spPr>
        <p:txBody>
          <a:bodyPr>
            <a:spAutoFit/>
          </a:bodyPr>
          <a:lstStyle/>
          <a:p>
            <a:pPr algn="ctr" eaLnBrk="1" hangingPunct="1">
              <a:spcBef>
                <a:spcPct val="50000"/>
              </a:spcBef>
            </a:pPr>
            <a:r>
              <a:rPr lang="en-US" sz="1000" b="1" dirty="0"/>
              <a:t>New Orleans, LA</a:t>
            </a:r>
          </a:p>
        </p:txBody>
      </p:sp>
      <p:sp>
        <p:nvSpPr>
          <p:cNvPr id="251" name="Text Box 96">
            <a:extLst>
              <a:ext uri="{FF2B5EF4-FFF2-40B4-BE49-F238E27FC236}">
                <a16:creationId xmlns:a16="http://schemas.microsoft.com/office/drawing/2014/main" id="{1AAB1451-B743-454B-A5BE-747F420DEF1C}"/>
              </a:ext>
            </a:extLst>
          </p:cNvPr>
          <p:cNvSpPr txBox="1">
            <a:spLocks noChangeArrowheads="1"/>
          </p:cNvSpPr>
          <p:nvPr/>
        </p:nvSpPr>
        <p:spPr bwMode="auto">
          <a:xfrm>
            <a:off x="8052972" y="2342734"/>
            <a:ext cx="1268413"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Boston, MA</a:t>
            </a:r>
          </a:p>
        </p:txBody>
      </p:sp>
      <p:sp>
        <p:nvSpPr>
          <p:cNvPr id="252" name="Freeform 105">
            <a:extLst>
              <a:ext uri="{FF2B5EF4-FFF2-40B4-BE49-F238E27FC236}">
                <a16:creationId xmlns:a16="http://schemas.microsoft.com/office/drawing/2014/main" id="{BFA7CF07-6147-42F9-A5E0-058551703703}"/>
              </a:ext>
            </a:extLst>
          </p:cNvPr>
          <p:cNvSpPr>
            <a:spLocks/>
          </p:cNvSpPr>
          <p:nvPr/>
        </p:nvSpPr>
        <p:spPr bwMode="auto">
          <a:xfrm>
            <a:off x="7737475" y="2909887"/>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53" name="Text Box 96">
            <a:extLst>
              <a:ext uri="{FF2B5EF4-FFF2-40B4-BE49-F238E27FC236}">
                <a16:creationId xmlns:a16="http://schemas.microsoft.com/office/drawing/2014/main" id="{0AB456DD-345C-40D8-97BF-87406882E92F}"/>
              </a:ext>
            </a:extLst>
          </p:cNvPr>
          <p:cNvSpPr txBox="1">
            <a:spLocks noChangeArrowheads="1"/>
          </p:cNvSpPr>
          <p:nvPr/>
        </p:nvSpPr>
        <p:spPr bwMode="auto">
          <a:xfrm>
            <a:off x="7899894" y="2952780"/>
            <a:ext cx="1268413" cy="244475"/>
          </a:xfrm>
          <a:prstGeom prst="rect">
            <a:avLst/>
          </a:prstGeom>
          <a:noFill/>
          <a:ln w="38100">
            <a:noFill/>
            <a:miter lim="800000"/>
            <a:headEnd/>
            <a:tailEnd/>
          </a:ln>
        </p:spPr>
        <p:txBody>
          <a:bodyPr>
            <a:spAutoFit/>
          </a:bodyPr>
          <a:lstStyle/>
          <a:p>
            <a:pPr algn="ctr" eaLnBrk="1" hangingPunct="1">
              <a:spcBef>
                <a:spcPct val="50000"/>
              </a:spcBef>
            </a:pPr>
            <a:r>
              <a:rPr lang="en-US" sz="1000" b="1" dirty="0"/>
              <a:t>E Orange, NJ</a:t>
            </a:r>
          </a:p>
        </p:txBody>
      </p:sp>
      <p:sp>
        <p:nvSpPr>
          <p:cNvPr id="254" name="Freeform 106">
            <a:extLst>
              <a:ext uri="{FF2B5EF4-FFF2-40B4-BE49-F238E27FC236}">
                <a16:creationId xmlns:a16="http://schemas.microsoft.com/office/drawing/2014/main" id="{6CAD3397-08B1-4916-81C1-0CEB17EAA2CB}"/>
              </a:ext>
            </a:extLst>
          </p:cNvPr>
          <p:cNvSpPr>
            <a:spLocks/>
          </p:cNvSpPr>
          <p:nvPr/>
        </p:nvSpPr>
        <p:spPr bwMode="auto">
          <a:xfrm>
            <a:off x="6197601" y="4088864"/>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55" name="Text Box 107">
            <a:extLst>
              <a:ext uri="{FF2B5EF4-FFF2-40B4-BE49-F238E27FC236}">
                <a16:creationId xmlns:a16="http://schemas.microsoft.com/office/drawing/2014/main" id="{2D7E0804-3BF8-43A4-BF83-574A7F02ECE0}"/>
              </a:ext>
            </a:extLst>
          </p:cNvPr>
          <p:cNvSpPr txBox="1">
            <a:spLocks noChangeArrowheads="1"/>
          </p:cNvSpPr>
          <p:nvPr/>
        </p:nvSpPr>
        <p:spPr bwMode="auto">
          <a:xfrm>
            <a:off x="5878513" y="3886201"/>
            <a:ext cx="1098550" cy="244475"/>
          </a:xfrm>
          <a:prstGeom prst="rect">
            <a:avLst/>
          </a:prstGeom>
          <a:noFill/>
          <a:ln w="38100">
            <a:noFill/>
            <a:miter lim="800000"/>
            <a:headEnd/>
            <a:tailEnd/>
          </a:ln>
        </p:spPr>
        <p:txBody>
          <a:bodyPr>
            <a:spAutoFit/>
          </a:bodyPr>
          <a:lstStyle/>
          <a:p>
            <a:pPr eaLnBrk="1" hangingPunct="1">
              <a:spcBef>
                <a:spcPct val="50000"/>
              </a:spcBef>
            </a:pPr>
            <a:r>
              <a:rPr lang="en-US" sz="1000" b="1" dirty="0"/>
              <a:t>Nashville, TN</a:t>
            </a:r>
          </a:p>
        </p:txBody>
      </p:sp>
      <p:sp>
        <p:nvSpPr>
          <p:cNvPr id="256" name="Freeform 98">
            <a:extLst>
              <a:ext uri="{FF2B5EF4-FFF2-40B4-BE49-F238E27FC236}">
                <a16:creationId xmlns:a16="http://schemas.microsoft.com/office/drawing/2014/main" id="{E036436E-3223-4215-A6F6-DAC9FF1D9706}"/>
              </a:ext>
            </a:extLst>
          </p:cNvPr>
          <p:cNvSpPr>
            <a:spLocks/>
          </p:cNvSpPr>
          <p:nvPr/>
        </p:nvSpPr>
        <p:spPr bwMode="auto">
          <a:xfrm>
            <a:off x="1384300" y="14224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57" name="Text Box 91">
            <a:extLst>
              <a:ext uri="{FF2B5EF4-FFF2-40B4-BE49-F238E27FC236}">
                <a16:creationId xmlns:a16="http://schemas.microsoft.com/office/drawing/2014/main" id="{7310254B-1699-4AAF-827C-132669F6B4D0}"/>
              </a:ext>
            </a:extLst>
          </p:cNvPr>
          <p:cNvSpPr txBox="1">
            <a:spLocks noChangeArrowheads="1"/>
          </p:cNvSpPr>
          <p:nvPr/>
        </p:nvSpPr>
        <p:spPr bwMode="auto">
          <a:xfrm>
            <a:off x="360363" y="1220789"/>
            <a:ext cx="862808" cy="400110"/>
          </a:xfrm>
          <a:prstGeom prst="rect">
            <a:avLst/>
          </a:prstGeom>
          <a:noFill/>
          <a:ln w="38100">
            <a:noFill/>
            <a:miter lim="800000"/>
            <a:headEnd/>
            <a:tailEnd/>
          </a:ln>
        </p:spPr>
        <p:txBody>
          <a:bodyPr wrap="square">
            <a:spAutoFit/>
          </a:bodyPr>
          <a:lstStyle/>
          <a:p>
            <a:pPr eaLnBrk="1" hangingPunct="1">
              <a:spcBef>
                <a:spcPct val="50000"/>
              </a:spcBef>
            </a:pPr>
            <a:r>
              <a:rPr lang="en-US" sz="1000" b="1" dirty="0"/>
              <a:t>Puget Sound, WA</a:t>
            </a:r>
          </a:p>
        </p:txBody>
      </p:sp>
      <p:sp>
        <p:nvSpPr>
          <p:cNvPr id="258" name="Freeform 105">
            <a:extLst>
              <a:ext uri="{FF2B5EF4-FFF2-40B4-BE49-F238E27FC236}">
                <a16:creationId xmlns:a16="http://schemas.microsoft.com/office/drawing/2014/main" id="{1438E661-25B4-4B26-9D48-FF92D8B4EF58}"/>
              </a:ext>
            </a:extLst>
          </p:cNvPr>
          <p:cNvSpPr>
            <a:spLocks/>
          </p:cNvSpPr>
          <p:nvPr/>
        </p:nvSpPr>
        <p:spPr bwMode="auto">
          <a:xfrm>
            <a:off x="7071521" y="4625179"/>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59" name="Text Box 93">
            <a:extLst>
              <a:ext uri="{FF2B5EF4-FFF2-40B4-BE49-F238E27FC236}">
                <a16:creationId xmlns:a16="http://schemas.microsoft.com/office/drawing/2014/main" id="{009EAEA4-67B2-4376-B1A8-DED0494245FE}"/>
              </a:ext>
            </a:extLst>
          </p:cNvPr>
          <p:cNvSpPr txBox="1">
            <a:spLocks noChangeArrowheads="1"/>
          </p:cNvSpPr>
          <p:nvPr/>
        </p:nvSpPr>
        <p:spPr bwMode="auto">
          <a:xfrm>
            <a:off x="7138406" y="4595401"/>
            <a:ext cx="1092992"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Charleston, SC</a:t>
            </a:r>
          </a:p>
        </p:txBody>
      </p:sp>
      <p:sp>
        <p:nvSpPr>
          <p:cNvPr id="261" name="Freeform 89">
            <a:extLst>
              <a:ext uri="{FF2B5EF4-FFF2-40B4-BE49-F238E27FC236}">
                <a16:creationId xmlns:a16="http://schemas.microsoft.com/office/drawing/2014/main" id="{B1C8A051-40F6-401A-AA79-31EFD2FFED08}"/>
              </a:ext>
            </a:extLst>
          </p:cNvPr>
          <p:cNvSpPr>
            <a:spLocks/>
          </p:cNvSpPr>
          <p:nvPr/>
        </p:nvSpPr>
        <p:spPr bwMode="auto">
          <a:xfrm>
            <a:off x="941388" y="3495675"/>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62" name="Text Box 91">
            <a:extLst>
              <a:ext uri="{FF2B5EF4-FFF2-40B4-BE49-F238E27FC236}">
                <a16:creationId xmlns:a16="http://schemas.microsoft.com/office/drawing/2014/main" id="{161C5FFA-F259-4CCF-BEEC-721CE034F67A}"/>
              </a:ext>
            </a:extLst>
          </p:cNvPr>
          <p:cNvSpPr txBox="1">
            <a:spLocks noChangeArrowheads="1"/>
          </p:cNvSpPr>
          <p:nvPr/>
        </p:nvSpPr>
        <p:spPr bwMode="auto">
          <a:xfrm>
            <a:off x="215901" y="3444101"/>
            <a:ext cx="723901" cy="400110"/>
          </a:xfrm>
          <a:prstGeom prst="rect">
            <a:avLst/>
          </a:prstGeom>
          <a:noFill/>
          <a:ln w="38100">
            <a:noFill/>
            <a:miter lim="800000"/>
            <a:headEnd/>
            <a:tailEnd/>
          </a:ln>
        </p:spPr>
        <p:txBody>
          <a:bodyPr wrap="square">
            <a:spAutoFit/>
          </a:bodyPr>
          <a:lstStyle/>
          <a:p>
            <a:pPr eaLnBrk="1" hangingPunct="1">
              <a:spcBef>
                <a:spcPct val="50000"/>
              </a:spcBef>
            </a:pPr>
            <a:r>
              <a:rPr lang="en-US" sz="1000" b="1" dirty="0"/>
              <a:t>Palo Alto, CA</a:t>
            </a:r>
          </a:p>
        </p:txBody>
      </p:sp>
      <p:sp>
        <p:nvSpPr>
          <p:cNvPr id="263" name="Freeform 98">
            <a:extLst>
              <a:ext uri="{FF2B5EF4-FFF2-40B4-BE49-F238E27FC236}">
                <a16:creationId xmlns:a16="http://schemas.microsoft.com/office/drawing/2014/main" id="{50995833-14F0-46EB-8E8D-DAA2245C82B1}"/>
              </a:ext>
            </a:extLst>
          </p:cNvPr>
          <p:cNvSpPr>
            <a:spLocks/>
          </p:cNvSpPr>
          <p:nvPr/>
        </p:nvSpPr>
        <p:spPr bwMode="auto">
          <a:xfrm>
            <a:off x="1358900" y="42164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64" name="Text Box 91">
            <a:extLst>
              <a:ext uri="{FF2B5EF4-FFF2-40B4-BE49-F238E27FC236}">
                <a16:creationId xmlns:a16="http://schemas.microsoft.com/office/drawing/2014/main" id="{D6E282C4-02C9-4B1F-BDFB-77228FAA5006}"/>
              </a:ext>
            </a:extLst>
          </p:cNvPr>
          <p:cNvSpPr txBox="1">
            <a:spLocks noChangeArrowheads="1"/>
          </p:cNvSpPr>
          <p:nvPr/>
        </p:nvSpPr>
        <p:spPr bwMode="auto">
          <a:xfrm>
            <a:off x="647700" y="4318000"/>
            <a:ext cx="954088" cy="400110"/>
          </a:xfrm>
          <a:prstGeom prst="rect">
            <a:avLst/>
          </a:prstGeom>
          <a:noFill/>
          <a:ln w="38100">
            <a:noFill/>
            <a:miter lim="800000"/>
            <a:headEnd/>
            <a:tailEnd/>
          </a:ln>
        </p:spPr>
        <p:txBody>
          <a:bodyPr wrap="square">
            <a:spAutoFit/>
          </a:bodyPr>
          <a:lstStyle/>
          <a:p>
            <a:pPr eaLnBrk="1" hangingPunct="1">
              <a:spcBef>
                <a:spcPct val="50000"/>
              </a:spcBef>
            </a:pPr>
            <a:r>
              <a:rPr lang="en-US" sz="1000" b="1" dirty="0"/>
              <a:t>Long Beach, CA</a:t>
            </a:r>
          </a:p>
        </p:txBody>
      </p:sp>
      <p:sp>
        <p:nvSpPr>
          <p:cNvPr id="265" name="Freeform 106">
            <a:extLst>
              <a:ext uri="{FF2B5EF4-FFF2-40B4-BE49-F238E27FC236}">
                <a16:creationId xmlns:a16="http://schemas.microsoft.com/office/drawing/2014/main" id="{201B2040-FA8F-4BCA-99C5-C2DEB8E288C5}"/>
              </a:ext>
            </a:extLst>
          </p:cNvPr>
          <p:cNvSpPr>
            <a:spLocks/>
          </p:cNvSpPr>
          <p:nvPr/>
        </p:nvSpPr>
        <p:spPr bwMode="auto">
          <a:xfrm>
            <a:off x="5676901" y="4253964"/>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266" name="Text Box 107">
            <a:extLst>
              <a:ext uri="{FF2B5EF4-FFF2-40B4-BE49-F238E27FC236}">
                <a16:creationId xmlns:a16="http://schemas.microsoft.com/office/drawing/2014/main" id="{389937A4-8AA8-4210-AF4B-5C6B4C549282}"/>
              </a:ext>
            </a:extLst>
          </p:cNvPr>
          <p:cNvSpPr txBox="1">
            <a:spLocks noChangeArrowheads="1"/>
          </p:cNvSpPr>
          <p:nvPr/>
        </p:nvSpPr>
        <p:spPr bwMode="auto">
          <a:xfrm>
            <a:off x="5840413" y="4241801"/>
            <a:ext cx="1098550" cy="244475"/>
          </a:xfrm>
          <a:prstGeom prst="rect">
            <a:avLst/>
          </a:prstGeom>
          <a:noFill/>
          <a:ln w="38100">
            <a:noFill/>
            <a:miter lim="800000"/>
            <a:headEnd/>
            <a:tailEnd/>
          </a:ln>
        </p:spPr>
        <p:txBody>
          <a:bodyPr>
            <a:spAutoFit/>
          </a:bodyPr>
          <a:lstStyle/>
          <a:p>
            <a:pPr eaLnBrk="1" hangingPunct="1">
              <a:spcBef>
                <a:spcPct val="50000"/>
              </a:spcBef>
            </a:pPr>
            <a:r>
              <a:rPr lang="en-US" sz="1000" b="1" dirty="0"/>
              <a:t>Memphis, TN</a:t>
            </a:r>
          </a:p>
        </p:txBody>
      </p:sp>
      <p:sp>
        <p:nvSpPr>
          <p:cNvPr id="161" name="Text Box 94">
            <a:extLst>
              <a:ext uri="{FF2B5EF4-FFF2-40B4-BE49-F238E27FC236}">
                <a16:creationId xmlns:a16="http://schemas.microsoft.com/office/drawing/2014/main" id="{BFDE2211-BE70-49A4-9777-C9E83A6581E9}"/>
              </a:ext>
            </a:extLst>
          </p:cNvPr>
          <p:cNvSpPr txBox="1">
            <a:spLocks noChangeArrowheads="1"/>
          </p:cNvSpPr>
          <p:nvPr/>
        </p:nvSpPr>
        <p:spPr bwMode="auto">
          <a:xfrm>
            <a:off x="5178425" y="2894807"/>
            <a:ext cx="695325" cy="246221"/>
          </a:xfrm>
          <a:prstGeom prst="rect">
            <a:avLst/>
          </a:prstGeom>
          <a:noFill/>
          <a:ln w="38100">
            <a:noFill/>
            <a:miter lim="800000"/>
            <a:headEnd/>
            <a:tailEnd/>
          </a:ln>
        </p:spPr>
        <p:txBody>
          <a:bodyPr>
            <a:spAutoFit/>
          </a:bodyPr>
          <a:lstStyle/>
          <a:p>
            <a:pPr algn="ctr" eaLnBrk="1" hangingPunct="1">
              <a:spcBef>
                <a:spcPct val="50000"/>
              </a:spcBef>
            </a:pPr>
            <a:r>
              <a:rPr lang="en-US" sz="1000" b="1" dirty="0"/>
              <a:t>Hines, IL</a:t>
            </a:r>
          </a:p>
        </p:txBody>
      </p:sp>
      <p:sp>
        <p:nvSpPr>
          <p:cNvPr id="162" name="Text Box 94">
            <a:extLst>
              <a:ext uri="{FF2B5EF4-FFF2-40B4-BE49-F238E27FC236}">
                <a16:creationId xmlns:a16="http://schemas.microsoft.com/office/drawing/2014/main" id="{4FB102F1-242E-4D90-9D5F-60BF458FFED2}"/>
              </a:ext>
            </a:extLst>
          </p:cNvPr>
          <p:cNvSpPr txBox="1">
            <a:spLocks noChangeArrowheads="1"/>
          </p:cNvSpPr>
          <p:nvPr/>
        </p:nvSpPr>
        <p:spPr bwMode="auto">
          <a:xfrm>
            <a:off x="4165600" y="3857476"/>
            <a:ext cx="944562" cy="400110"/>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Oklahoma City, OK</a:t>
            </a:r>
          </a:p>
        </p:txBody>
      </p:sp>
      <p:sp>
        <p:nvSpPr>
          <p:cNvPr id="163" name="Freeform 103">
            <a:extLst>
              <a:ext uri="{FF2B5EF4-FFF2-40B4-BE49-F238E27FC236}">
                <a16:creationId xmlns:a16="http://schemas.microsoft.com/office/drawing/2014/main" id="{C899E7E3-FA1F-45EF-AEB8-140E3FBA62C8}"/>
              </a:ext>
            </a:extLst>
          </p:cNvPr>
          <p:cNvSpPr>
            <a:spLocks/>
          </p:cNvSpPr>
          <p:nvPr/>
        </p:nvSpPr>
        <p:spPr bwMode="auto">
          <a:xfrm>
            <a:off x="4472068" y="4302181"/>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dirty="0"/>
          </a:p>
        </p:txBody>
      </p:sp>
      <p:sp>
        <p:nvSpPr>
          <p:cNvPr id="164" name="Text Box 94">
            <a:extLst>
              <a:ext uri="{FF2B5EF4-FFF2-40B4-BE49-F238E27FC236}">
                <a16:creationId xmlns:a16="http://schemas.microsoft.com/office/drawing/2014/main" id="{1F0462FC-BA6F-4B85-BE3C-2CAD75D4B113}"/>
              </a:ext>
            </a:extLst>
          </p:cNvPr>
          <p:cNvSpPr txBox="1">
            <a:spLocks noChangeArrowheads="1"/>
          </p:cNvSpPr>
          <p:nvPr/>
        </p:nvSpPr>
        <p:spPr bwMode="auto">
          <a:xfrm>
            <a:off x="5022850" y="2474210"/>
            <a:ext cx="1015656"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Madison, WI</a:t>
            </a:r>
          </a:p>
        </p:txBody>
      </p:sp>
      <p:sp>
        <p:nvSpPr>
          <p:cNvPr id="165" name="Freeform 103">
            <a:extLst>
              <a:ext uri="{FF2B5EF4-FFF2-40B4-BE49-F238E27FC236}">
                <a16:creationId xmlns:a16="http://schemas.microsoft.com/office/drawing/2014/main" id="{E0F2288B-892F-4EDF-91ED-B27C0FBB055B}"/>
              </a:ext>
            </a:extLst>
          </p:cNvPr>
          <p:cNvSpPr>
            <a:spLocks/>
          </p:cNvSpPr>
          <p:nvPr/>
        </p:nvSpPr>
        <p:spPr bwMode="auto">
          <a:xfrm>
            <a:off x="5568840" y="2730719"/>
            <a:ext cx="160337"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dirty="0"/>
          </a:p>
        </p:txBody>
      </p:sp>
      <p:sp>
        <p:nvSpPr>
          <p:cNvPr id="166" name="Freeform 98">
            <a:extLst>
              <a:ext uri="{FF2B5EF4-FFF2-40B4-BE49-F238E27FC236}">
                <a16:creationId xmlns:a16="http://schemas.microsoft.com/office/drawing/2014/main" id="{9B34E6E2-692F-4D23-8671-D3DCCCC93F8A}"/>
              </a:ext>
            </a:extLst>
          </p:cNvPr>
          <p:cNvSpPr>
            <a:spLocks/>
          </p:cNvSpPr>
          <p:nvPr/>
        </p:nvSpPr>
        <p:spPr bwMode="auto">
          <a:xfrm>
            <a:off x="1402830" y="4117300"/>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67" name="Text Box 92">
            <a:extLst>
              <a:ext uri="{FF2B5EF4-FFF2-40B4-BE49-F238E27FC236}">
                <a16:creationId xmlns:a16="http://schemas.microsoft.com/office/drawing/2014/main" id="{AA521B0C-5DE0-48DD-814F-767E45A6D7B6}"/>
              </a:ext>
            </a:extLst>
          </p:cNvPr>
          <p:cNvSpPr txBox="1">
            <a:spLocks noChangeArrowheads="1"/>
          </p:cNvSpPr>
          <p:nvPr/>
        </p:nvSpPr>
        <p:spPr bwMode="auto">
          <a:xfrm>
            <a:off x="1523586" y="4098378"/>
            <a:ext cx="1098550" cy="246221"/>
          </a:xfrm>
          <a:prstGeom prst="rect">
            <a:avLst/>
          </a:prstGeom>
          <a:noFill/>
          <a:ln w="38100">
            <a:noFill/>
            <a:miter lim="800000"/>
            <a:headEnd/>
            <a:tailEnd/>
          </a:ln>
        </p:spPr>
        <p:txBody>
          <a:bodyPr>
            <a:spAutoFit/>
          </a:bodyPr>
          <a:lstStyle/>
          <a:p>
            <a:pPr eaLnBrk="1" hangingPunct="1">
              <a:spcBef>
                <a:spcPct val="50000"/>
              </a:spcBef>
            </a:pPr>
            <a:r>
              <a:rPr lang="en-US" sz="1000" b="1" dirty="0"/>
              <a:t>Loma Linda, CA</a:t>
            </a:r>
          </a:p>
        </p:txBody>
      </p:sp>
      <p:sp>
        <p:nvSpPr>
          <p:cNvPr id="168" name="Freeform 99">
            <a:extLst>
              <a:ext uri="{FF2B5EF4-FFF2-40B4-BE49-F238E27FC236}">
                <a16:creationId xmlns:a16="http://schemas.microsoft.com/office/drawing/2014/main" id="{EAADB650-46F6-4598-BA5D-A29C161F975B}"/>
              </a:ext>
            </a:extLst>
          </p:cNvPr>
          <p:cNvSpPr>
            <a:spLocks/>
          </p:cNvSpPr>
          <p:nvPr/>
        </p:nvSpPr>
        <p:spPr bwMode="auto">
          <a:xfrm>
            <a:off x="6087670" y="334624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69" name="Freeform 99">
            <a:extLst>
              <a:ext uri="{FF2B5EF4-FFF2-40B4-BE49-F238E27FC236}">
                <a16:creationId xmlns:a16="http://schemas.microsoft.com/office/drawing/2014/main" id="{FD5DC3B0-8023-4B1C-B380-28AAC22FBA30}"/>
              </a:ext>
            </a:extLst>
          </p:cNvPr>
          <p:cNvSpPr>
            <a:spLocks/>
          </p:cNvSpPr>
          <p:nvPr/>
        </p:nvSpPr>
        <p:spPr bwMode="auto">
          <a:xfrm>
            <a:off x="5892800" y="318135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71" name="Freeform 99">
            <a:extLst>
              <a:ext uri="{FF2B5EF4-FFF2-40B4-BE49-F238E27FC236}">
                <a16:creationId xmlns:a16="http://schemas.microsoft.com/office/drawing/2014/main" id="{1DB8534D-176F-4C87-BF52-4765E49497AB}"/>
              </a:ext>
            </a:extLst>
          </p:cNvPr>
          <p:cNvSpPr>
            <a:spLocks/>
          </p:cNvSpPr>
          <p:nvPr/>
        </p:nvSpPr>
        <p:spPr bwMode="auto">
          <a:xfrm>
            <a:off x="6060190" y="3318760"/>
            <a:ext cx="161925" cy="177800"/>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72" name="Text Box 94">
            <a:extLst>
              <a:ext uri="{FF2B5EF4-FFF2-40B4-BE49-F238E27FC236}">
                <a16:creationId xmlns:a16="http://schemas.microsoft.com/office/drawing/2014/main" id="{3BFD8415-218A-4171-AEC9-F31FDCA35858}"/>
              </a:ext>
            </a:extLst>
          </p:cNvPr>
          <p:cNvSpPr txBox="1">
            <a:spLocks noChangeArrowheads="1"/>
          </p:cNvSpPr>
          <p:nvPr/>
        </p:nvSpPr>
        <p:spPr bwMode="auto">
          <a:xfrm>
            <a:off x="5803390" y="3512902"/>
            <a:ext cx="901700" cy="400110"/>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Indianapolis, IN</a:t>
            </a:r>
          </a:p>
        </p:txBody>
      </p:sp>
      <p:sp>
        <p:nvSpPr>
          <p:cNvPr id="173" name="Freeform 105">
            <a:extLst>
              <a:ext uri="{FF2B5EF4-FFF2-40B4-BE49-F238E27FC236}">
                <a16:creationId xmlns:a16="http://schemas.microsoft.com/office/drawing/2014/main" id="{6A3F4272-FF36-43C1-99F4-B0D91745DB6F}"/>
              </a:ext>
            </a:extLst>
          </p:cNvPr>
          <p:cNvSpPr>
            <a:spLocks/>
          </p:cNvSpPr>
          <p:nvPr/>
        </p:nvSpPr>
        <p:spPr bwMode="auto">
          <a:xfrm>
            <a:off x="7346950" y="3624149"/>
            <a:ext cx="161925" cy="179387"/>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74" name="Text Box 93">
            <a:extLst>
              <a:ext uri="{FF2B5EF4-FFF2-40B4-BE49-F238E27FC236}">
                <a16:creationId xmlns:a16="http://schemas.microsoft.com/office/drawing/2014/main" id="{91836905-6B68-4A2A-AD98-BDD9E2AE38BF}"/>
              </a:ext>
            </a:extLst>
          </p:cNvPr>
          <p:cNvSpPr txBox="1">
            <a:spLocks noChangeArrowheads="1"/>
          </p:cNvSpPr>
          <p:nvPr/>
        </p:nvSpPr>
        <p:spPr bwMode="auto">
          <a:xfrm>
            <a:off x="7527927" y="3570129"/>
            <a:ext cx="1000124"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Richmond, VA</a:t>
            </a:r>
          </a:p>
        </p:txBody>
      </p:sp>
      <p:sp>
        <p:nvSpPr>
          <p:cNvPr id="175" name="Freeform 106">
            <a:extLst>
              <a:ext uri="{FF2B5EF4-FFF2-40B4-BE49-F238E27FC236}">
                <a16:creationId xmlns:a16="http://schemas.microsoft.com/office/drawing/2014/main" id="{692C127F-68A9-4613-B1F7-B289117B9FB0}"/>
              </a:ext>
            </a:extLst>
          </p:cNvPr>
          <p:cNvSpPr>
            <a:spLocks/>
          </p:cNvSpPr>
          <p:nvPr/>
        </p:nvSpPr>
        <p:spPr bwMode="auto">
          <a:xfrm>
            <a:off x="6966744" y="2582862"/>
            <a:ext cx="161925" cy="179388"/>
          </a:xfrm>
          <a:custGeom>
            <a:avLst/>
            <a:gdLst>
              <a:gd name="T0" fmla="*/ 41 w 82"/>
              <a:gd name="T1" fmla="*/ 0 h 77"/>
              <a:gd name="T2" fmla="*/ 32 w 82"/>
              <a:gd name="T3" fmla="*/ 29 h 77"/>
              <a:gd name="T4" fmla="*/ 0 w 82"/>
              <a:gd name="T5" fmla="*/ 29 h 77"/>
              <a:gd name="T6" fmla="*/ 26 w 82"/>
              <a:gd name="T7" fmla="*/ 48 h 77"/>
              <a:gd name="T8" fmla="*/ 17 w 82"/>
              <a:gd name="T9" fmla="*/ 77 h 77"/>
              <a:gd name="T10" fmla="*/ 41 w 82"/>
              <a:gd name="T11" fmla="*/ 58 h 77"/>
              <a:gd name="T12" fmla="*/ 67 w 82"/>
              <a:gd name="T13" fmla="*/ 77 h 77"/>
              <a:gd name="T14" fmla="*/ 56 w 82"/>
              <a:gd name="T15" fmla="*/ 48 h 77"/>
              <a:gd name="T16" fmla="*/ 82 w 82"/>
              <a:gd name="T17" fmla="*/ 29 h 77"/>
              <a:gd name="T18" fmla="*/ 51 w 82"/>
              <a:gd name="T19" fmla="*/ 29 h 77"/>
              <a:gd name="T20" fmla="*/ 41 w 82"/>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7"/>
              <a:gd name="T35" fmla="*/ 82 w 8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7">
                <a:moveTo>
                  <a:pt x="41" y="0"/>
                </a:moveTo>
                <a:lnTo>
                  <a:pt x="32" y="29"/>
                </a:lnTo>
                <a:lnTo>
                  <a:pt x="0" y="29"/>
                </a:lnTo>
                <a:lnTo>
                  <a:pt x="26" y="48"/>
                </a:lnTo>
                <a:lnTo>
                  <a:pt x="17" y="77"/>
                </a:lnTo>
                <a:lnTo>
                  <a:pt x="41" y="58"/>
                </a:lnTo>
                <a:lnTo>
                  <a:pt x="67" y="77"/>
                </a:lnTo>
                <a:lnTo>
                  <a:pt x="56" y="48"/>
                </a:lnTo>
                <a:lnTo>
                  <a:pt x="82" y="29"/>
                </a:lnTo>
                <a:lnTo>
                  <a:pt x="51" y="29"/>
                </a:lnTo>
                <a:lnTo>
                  <a:pt x="41" y="0"/>
                </a:lnTo>
                <a:close/>
              </a:path>
            </a:pathLst>
          </a:custGeom>
          <a:solidFill>
            <a:srgbClr val="FFFF00"/>
          </a:solidFill>
          <a:ln w="8001">
            <a:solidFill>
              <a:srgbClr val="000000"/>
            </a:solidFill>
            <a:prstDash val="solid"/>
            <a:round/>
            <a:headEnd/>
            <a:tailEnd/>
          </a:ln>
        </p:spPr>
        <p:txBody>
          <a:bodyPr/>
          <a:lstStyle/>
          <a:p>
            <a:endParaRPr lang="en-US"/>
          </a:p>
        </p:txBody>
      </p:sp>
      <p:sp>
        <p:nvSpPr>
          <p:cNvPr id="176" name="Text Box 96">
            <a:extLst>
              <a:ext uri="{FF2B5EF4-FFF2-40B4-BE49-F238E27FC236}">
                <a16:creationId xmlns:a16="http://schemas.microsoft.com/office/drawing/2014/main" id="{B4EA5B03-DB20-413B-88BF-98898E4FBBE1}"/>
              </a:ext>
            </a:extLst>
          </p:cNvPr>
          <p:cNvSpPr txBox="1">
            <a:spLocks noChangeArrowheads="1"/>
          </p:cNvSpPr>
          <p:nvPr/>
        </p:nvSpPr>
        <p:spPr bwMode="auto">
          <a:xfrm>
            <a:off x="6328258" y="2381250"/>
            <a:ext cx="1268413" cy="246221"/>
          </a:xfrm>
          <a:prstGeom prst="rect">
            <a:avLst/>
          </a:prstGeom>
          <a:noFill/>
          <a:ln w="38100">
            <a:noFill/>
            <a:miter lim="800000"/>
            <a:headEnd/>
            <a:tailEnd/>
          </a:ln>
        </p:spPr>
        <p:txBody>
          <a:bodyPr wrap="square">
            <a:spAutoFit/>
          </a:bodyPr>
          <a:lstStyle/>
          <a:p>
            <a:pPr algn="ctr" eaLnBrk="1" hangingPunct="1">
              <a:spcBef>
                <a:spcPct val="50000"/>
              </a:spcBef>
            </a:pPr>
            <a:r>
              <a:rPr lang="en-US" sz="1000" b="1" dirty="0"/>
              <a:t>Buffalo, NY</a:t>
            </a:r>
          </a:p>
        </p:txBody>
      </p:sp>
    </p:spTree>
    <p:extLst>
      <p:ext uri="{BB962C8B-B14F-4D97-AF65-F5344CB8AC3E}">
        <p14:creationId xmlns:p14="http://schemas.microsoft.com/office/powerpoint/2010/main" val="2432740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E612-5EBF-41C3-B6CC-191D66C4702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B0EC375-A6B9-42DD-B983-B657720EF7B9}"/>
              </a:ext>
            </a:extLst>
          </p:cNvPr>
          <p:cNvSpPr>
            <a:spLocks noGrp="1"/>
          </p:cNvSpPr>
          <p:nvPr>
            <p:ph idx="1"/>
          </p:nvPr>
        </p:nvSpPr>
        <p:spPr/>
        <p:txBody>
          <a:bodyPr/>
          <a:lstStyle/>
          <a:p>
            <a:r>
              <a:rPr lang="en-US" dirty="0"/>
              <a:t>VA has a unique capability to contribute to the national effort on treatments and vaccines for COVID-19</a:t>
            </a:r>
          </a:p>
          <a:p>
            <a:r>
              <a:rPr lang="en-US" dirty="0"/>
              <a:t>ORD is working with many VA and external partners as part of national research response</a:t>
            </a:r>
          </a:p>
          <a:p>
            <a:r>
              <a:rPr lang="en-US" dirty="0"/>
              <a:t>ORD has established and will continue to establish new approaches as part of national clinical research enterprise strategy to meet challenges</a:t>
            </a:r>
          </a:p>
          <a:p>
            <a:r>
              <a:rPr lang="en-US" dirty="0"/>
              <a:t>ORD will be supporting VA investigators / sites in their efforts to conduct national clinical trials</a:t>
            </a:r>
          </a:p>
        </p:txBody>
      </p:sp>
    </p:spTree>
    <p:extLst>
      <p:ext uri="{BB962C8B-B14F-4D97-AF65-F5344CB8AC3E}">
        <p14:creationId xmlns:p14="http://schemas.microsoft.com/office/powerpoint/2010/main" val="102965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DD9A2F-2D36-4B2B-B52C-42A1C4F23C23}"/>
              </a:ext>
            </a:extLst>
          </p:cNvPr>
          <p:cNvSpPr txBox="1"/>
          <p:nvPr/>
        </p:nvSpPr>
        <p:spPr>
          <a:xfrm>
            <a:off x="8709285" y="6310168"/>
            <a:ext cx="329784" cy="276999"/>
          </a:xfrm>
          <a:prstGeom prst="rect">
            <a:avLst/>
          </a:prstGeom>
          <a:noFill/>
        </p:spPr>
        <p:txBody>
          <a:bodyPr wrap="square" rtlCol="0">
            <a:spAutoFit/>
          </a:bodyPr>
          <a:lstStyle/>
          <a:p>
            <a:fld id="{E00C9156-0833-467A-8157-F4443E335942}" type="slidenum">
              <a:rPr lang="en-US" sz="1200" smtClean="0"/>
              <a:t>5</a:t>
            </a:fld>
            <a:endParaRPr lang="en-US" sz="1200" dirty="0"/>
          </a:p>
        </p:txBody>
      </p:sp>
      <p:sp>
        <p:nvSpPr>
          <p:cNvPr id="9" name="Title 3">
            <a:extLst>
              <a:ext uri="{FF2B5EF4-FFF2-40B4-BE49-F238E27FC236}">
                <a16:creationId xmlns:a16="http://schemas.microsoft.com/office/drawing/2014/main" id="{26549796-02CA-4BC0-BB9A-BB9649AF5789}"/>
              </a:ext>
            </a:extLst>
          </p:cNvPr>
          <p:cNvSpPr>
            <a:spLocks noGrp="1"/>
          </p:cNvSpPr>
          <p:nvPr>
            <p:ph type="title"/>
          </p:nvPr>
        </p:nvSpPr>
        <p:spPr>
          <a:xfrm>
            <a:off x="633783" y="3429000"/>
            <a:ext cx="7876433" cy="2514597"/>
          </a:xfrm>
        </p:spPr>
        <p:txBody>
          <a:bodyPr vert="horz" lIns="91440" tIns="45720" rIns="91440" bIns="45720" rtlCol="0" anchor="b">
            <a:normAutofit fontScale="90000"/>
          </a:bodyPr>
          <a:lstStyle/>
          <a:p>
            <a:pPr algn="ctr" defTabSz="914400">
              <a:lnSpc>
                <a:spcPct val="90000"/>
              </a:lnSpc>
            </a:pPr>
            <a:r>
              <a:rPr lang="en-US" sz="5400" kern="1200" dirty="0">
                <a:solidFill>
                  <a:schemeClr val="tx1"/>
                </a:solidFill>
                <a:latin typeface="+mj-lt"/>
                <a:ea typeface="+mj-ea"/>
                <a:cs typeface="+mj-cs"/>
              </a:rPr>
              <a:t>COMMENTS FROM THE CHIEF RESEARCH AND DEVELOPMENT OFFICER</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AND </a:t>
            </a:r>
            <a:r>
              <a:rPr lang="en-US" sz="5400" dirty="0">
                <a:solidFill>
                  <a:schemeClr val="tx1"/>
                </a:solidFill>
                <a:latin typeface="+mj-lt"/>
                <a:cs typeface="+mj-cs"/>
              </a:rPr>
              <a:t>Office of the Assistant Under Secretary for Health for Clinical Operations</a:t>
            </a:r>
            <a:endParaRPr lang="en-US" sz="5400" kern="1200" dirty="0">
              <a:solidFill>
                <a:schemeClr val="tx1"/>
              </a:solidFill>
              <a:highlight>
                <a:srgbClr val="FFFF00"/>
              </a:highlight>
              <a:latin typeface="+mj-lt"/>
              <a:ea typeface="+mj-ea"/>
              <a:cs typeface="+mj-cs"/>
            </a:endParaRPr>
          </a:p>
        </p:txBody>
      </p:sp>
    </p:spTree>
    <p:extLst>
      <p:ext uri="{BB962C8B-B14F-4D97-AF65-F5344CB8AC3E}">
        <p14:creationId xmlns:p14="http://schemas.microsoft.com/office/powerpoint/2010/main" val="3500475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7FD6-A429-407F-979E-D5ADEF05CDD6}"/>
              </a:ext>
            </a:extLst>
          </p:cNvPr>
          <p:cNvSpPr>
            <a:spLocks noGrp="1"/>
          </p:cNvSpPr>
          <p:nvPr>
            <p:ph type="title"/>
          </p:nvPr>
        </p:nvSpPr>
        <p:spPr/>
        <p:txBody>
          <a:bodyPr/>
          <a:lstStyle/>
          <a:p>
            <a:r>
              <a:rPr lang="en-US" dirty="0"/>
              <a:t>QUESTIONS OR NEED HELP?</a:t>
            </a:r>
          </a:p>
        </p:txBody>
      </p:sp>
      <p:sp>
        <p:nvSpPr>
          <p:cNvPr id="3" name="Content Placeholder 2">
            <a:extLst>
              <a:ext uri="{FF2B5EF4-FFF2-40B4-BE49-F238E27FC236}">
                <a16:creationId xmlns:a16="http://schemas.microsoft.com/office/drawing/2014/main" id="{EC8F4223-0923-4DA7-908B-FCFAC4AD8738}"/>
              </a:ext>
            </a:extLst>
          </p:cNvPr>
          <p:cNvSpPr>
            <a:spLocks noGrp="1"/>
          </p:cNvSpPr>
          <p:nvPr>
            <p:ph idx="1"/>
          </p:nvPr>
        </p:nvSpPr>
        <p:spPr/>
        <p:txBody>
          <a:bodyPr/>
          <a:lstStyle/>
          <a:p>
            <a:pPr marL="0" indent="0" algn="ctr">
              <a:buNone/>
            </a:pPr>
            <a:endParaRPr lang="en-US" b="1" dirty="0"/>
          </a:p>
          <a:p>
            <a:pPr marL="0" indent="0" algn="ctr">
              <a:buNone/>
            </a:pPr>
            <a:r>
              <a:rPr lang="en-US" dirty="0"/>
              <a:t>Email:</a:t>
            </a:r>
          </a:p>
          <a:p>
            <a:pPr marL="0" indent="0" algn="ctr">
              <a:buNone/>
            </a:pPr>
            <a:endParaRPr lang="en-US" b="1" dirty="0"/>
          </a:p>
          <a:p>
            <a:pPr marL="0" indent="0" algn="ctr">
              <a:buNone/>
            </a:pPr>
            <a:r>
              <a:rPr lang="en-US" sz="3200" b="1" dirty="0"/>
              <a:t>ORDCOVID19@va.gov</a:t>
            </a:r>
          </a:p>
        </p:txBody>
      </p:sp>
    </p:spTree>
    <p:extLst>
      <p:ext uri="{BB962C8B-B14F-4D97-AF65-F5344CB8AC3E}">
        <p14:creationId xmlns:p14="http://schemas.microsoft.com/office/powerpoint/2010/main" val="600969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979-F355-46D1-A539-459DA9767876}"/>
              </a:ext>
            </a:extLst>
          </p:cNvPr>
          <p:cNvSpPr>
            <a:spLocks noGrp="1"/>
          </p:cNvSpPr>
          <p:nvPr>
            <p:ph type="title"/>
          </p:nvPr>
        </p:nvSpPr>
        <p:spPr/>
        <p:txBody>
          <a:bodyPr/>
          <a:lstStyle/>
          <a:p>
            <a:r>
              <a:rPr lang="en-US" dirty="0"/>
              <a:t>THANK YOU AND QUESTIONS</a:t>
            </a:r>
          </a:p>
        </p:txBody>
      </p:sp>
      <p:pic>
        <p:nvPicPr>
          <p:cNvPr id="5" name="Content Placeholder 4">
            <a:extLst>
              <a:ext uri="{FF2B5EF4-FFF2-40B4-BE49-F238E27FC236}">
                <a16:creationId xmlns:a16="http://schemas.microsoft.com/office/drawing/2014/main" id="{6CFA426F-EEB5-467A-AB6A-CD704162C8E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56036" y="1676400"/>
            <a:ext cx="4231927" cy="4191000"/>
          </a:xfrm>
        </p:spPr>
      </p:pic>
    </p:spTree>
    <p:extLst>
      <p:ext uri="{BB962C8B-B14F-4D97-AF65-F5344CB8AC3E}">
        <p14:creationId xmlns:p14="http://schemas.microsoft.com/office/powerpoint/2010/main" val="2122642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5E4B-D707-49DF-AF9A-828B91C9D482}"/>
              </a:ext>
            </a:extLst>
          </p:cNvPr>
          <p:cNvSpPr>
            <a:spLocks noGrp="1"/>
          </p:cNvSpPr>
          <p:nvPr>
            <p:ph type="title"/>
          </p:nvPr>
        </p:nvSpPr>
        <p:spPr/>
        <p:txBody>
          <a:bodyPr>
            <a:normAutofit/>
          </a:bodyPr>
          <a:lstStyle/>
          <a:p>
            <a:r>
              <a:rPr lang="en-US" sz="2800" b="1" dirty="0">
                <a:latin typeface="Calibri" panose="020F0502020204030204" pitchFamily="34" charset="0"/>
                <a:cs typeface="Calibri" panose="020F0502020204030204" pitchFamily="34" charset="0"/>
              </a:rPr>
              <a:t>AVAILABILITY OF RECORDING</a:t>
            </a:r>
          </a:p>
        </p:txBody>
      </p:sp>
      <p:sp>
        <p:nvSpPr>
          <p:cNvPr id="3" name="Rectangle 2">
            <a:extLst>
              <a:ext uri="{FF2B5EF4-FFF2-40B4-BE49-F238E27FC236}">
                <a16:creationId xmlns:a16="http://schemas.microsoft.com/office/drawing/2014/main" id="{E2BE85E4-EDB2-403E-8EA3-2AE902E4DA5B}"/>
              </a:ext>
            </a:extLst>
          </p:cNvPr>
          <p:cNvSpPr/>
          <p:nvPr/>
        </p:nvSpPr>
        <p:spPr>
          <a:xfrm>
            <a:off x="284480" y="1554480"/>
            <a:ext cx="8615680" cy="3108543"/>
          </a:xfrm>
          <a:prstGeom prst="rect">
            <a:avLst/>
          </a:prstGeom>
        </p:spPr>
        <p:txBody>
          <a:bodyPr wrap="square">
            <a:spAutoFit/>
          </a:bodyPr>
          <a:lstStyle/>
          <a:p>
            <a:pPr marL="457200" indent="-457200">
              <a:buFont typeface="Arial" panose="020B0604020202020204" pitchFamily="34" charset="0"/>
              <a:buChar char="•"/>
            </a:pPr>
            <a:r>
              <a:rPr lang="en-US" sz="2800" dirty="0"/>
              <a:t>A recording of this session and the associated handouts will be available on ORPP&amp;E’s Education and Training website approximately one week post-webinar</a:t>
            </a:r>
          </a:p>
          <a:p>
            <a:endParaRPr lang="en-US" sz="2800" dirty="0"/>
          </a:p>
          <a:p>
            <a:pPr marL="457200" indent="-457200">
              <a:buFont typeface="Arial" panose="020B0604020202020204" pitchFamily="34" charset="0"/>
              <a:buChar char="•"/>
            </a:pPr>
            <a:r>
              <a:rPr lang="en-US" sz="2800" dirty="0"/>
              <a:t>An archive of all ORPP&amp;E webinars can be found here:  </a:t>
            </a:r>
            <a:r>
              <a:rPr lang="en-US" sz="2800" dirty="0">
                <a:hlinkClick r:id="rId2"/>
              </a:rPr>
              <a:t>https://www.research.va.gov/programs/orppe/education/webinars/archives.cfm</a:t>
            </a:r>
            <a:endParaRPr lang="en-US" sz="2800" dirty="0"/>
          </a:p>
        </p:txBody>
      </p:sp>
      <p:sp>
        <p:nvSpPr>
          <p:cNvPr id="4" name="TextBox 3">
            <a:extLst>
              <a:ext uri="{FF2B5EF4-FFF2-40B4-BE49-F238E27FC236}">
                <a16:creationId xmlns:a16="http://schemas.microsoft.com/office/drawing/2014/main" id="{6FFC0D53-A1AB-4D05-8E78-62070E7EE527}"/>
              </a:ext>
            </a:extLst>
          </p:cNvPr>
          <p:cNvSpPr txBox="1"/>
          <p:nvPr/>
        </p:nvSpPr>
        <p:spPr>
          <a:xfrm>
            <a:off x="8709284" y="6310168"/>
            <a:ext cx="434715" cy="276999"/>
          </a:xfrm>
          <a:prstGeom prst="rect">
            <a:avLst/>
          </a:prstGeom>
          <a:noFill/>
        </p:spPr>
        <p:txBody>
          <a:bodyPr wrap="square" rtlCol="0">
            <a:spAutoFit/>
          </a:bodyPr>
          <a:lstStyle/>
          <a:p>
            <a:fld id="{6BE79112-29C3-4EF2-A702-664E71BCCF94}" type="slidenum">
              <a:rPr lang="en-US" sz="1200" smtClean="0"/>
              <a:t>52</a:t>
            </a:fld>
            <a:endParaRPr lang="en-US" sz="1200" dirty="0"/>
          </a:p>
        </p:txBody>
      </p:sp>
    </p:spTree>
    <p:extLst>
      <p:ext uri="{BB962C8B-B14F-4D97-AF65-F5344CB8AC3E}">
        <p14:creationId xmlns:p14="http://schemas.microsoft.com/office/powerpoint/2010/main" val="256048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DED0-3C19-4094-AAE5-B46298252879}"/>
              </a:ext>
            </a:extLst>
          </p:cNvPr>
          <p:cNvSpPr>
            <a:spLocks noGrp="1"/>
          </p:cNvSpPr>
          <p:nvPr>
            <p:ph type="title"/>
          </p:nvPr>
        </p:nvSpPr>
        <p:spPr/>
        <p:txBody>
          <a:bodyPr/>
          <a:lstStyle/>
          <a:p>
            <a:r>
              <a:rPr lang="en-US" dirty="0"/>
              <a:t>VA RESEARCH RESPONSE TO COVID-19</a:t>
            </a:r>
          </a:p>
        </p:txBody>
      </p:sp>
      <p:sp>
        <p:nvSpPr>
          <p:cNvPr id="3" name="Content Placeholder 2">
            <a:extLst>
              <a:ext uri="{FF2B5EF4-FFF2-40B4-BE49-F238E27FC236}">
                <a16:creationId xmlns:a16="http://schemas.microsoft.com/office/drawing/2014/main" id="{1C1E3C67-4A65-44BB-ABD9-59DDBE131851}"/>
              </a:ext>
            </a:extLst>
          </p:cNvPr>
          <p:cNvSpPr>
            <a:spLocks noGrp="1"/>
          </p:cNvSpPr>
          <p:nvPr>
            <p:ph idx="1"/>
          </p:nvPr>
        </p:nvSpPr>
        <p:spPr/>
        <p:txBody>
          <a:bodyPr>
            <a:normAutofit/>
          </a:bodyPr>
          <a:lstStyle/>
          <a:p>
            <a:r>
              <a:rPr lang="en-US" dirty="0"/>
              <a:t>ORD has been organizing a national VA research response to COVID-19 since March 5</a:t>
            </a:r>
          </a:p>
          <a:p>
            <a:pPr lvl="1"/>
            <a:r>
              <a:rPr lang="en-US" dirty="0"/>
              <a:t>&gt;100 work days over 22 weeks</a:t>
            </a:r>
          </a:p>
          <a:p>
            <a:pPr lvl="1"/>
            <a:r>
              <a:rPr lang="en-US" dirty="0"/>
              <a:t>ORD COVID-19 SharePoint site  - </a:t>
            </a:r>
            <a:r>
              <a:rPr lang="en-US" dirty="0">
                <a:hlinkClick r:id="rId2"/>
              </a:rPr>
              <a:t>https://dvagov.sharepoint.com/sites/vacovhacomm/admin/projects/covid19</a:t>
            </a:r>
            <a:endParaRPr lang="en-US" dirty="0"/>
          </a:p>
          <a:p>
            <a:endParaRPr lang="en-US" dirty="0"/>
          </a:p>
          <a:p>
            <a:r>
              <a:rPr lang="en-US" dirty="0"/>
              <a:t>Federal agencies leading COVID-19 vaccine and therapeutic trials have worked with VA early in process and eager to have VA contribute</a:t>
            </a:r>
          </a:p>
          <a:p>
            <a:endParaRPr lang="en-US" dirty="0"/>
          </a:p>
          <a:p>
            <a:endParaRPr lang="en-US" dirty="0"/>
          </a:p>
        </p:txBody>
      </p:sp>
    </p:spTree>
    <p:extLst>
      <p:ext uri="{BB962C8B-B14F-4D97-AF65-F5344CB8AC3E}">
        <p14:creationId xmlns:p14="http://schemas.microsoft.com/office/powerpoint/2010/main" val="362847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3B72A-3BC6-4C5E-9891-95DB50DFB1ED}"/>
              </a:ext>
            </a:extLst>
          </p:cNvPr>
          <p:cNvSpPr>
            <a:spLocks noGrp="1"/>
          </p:cNvSpPr>
          <p:nvPr>
            <p:ph type="title"/>
          </p:nvPr>
        </p:nvSpPr>
        <p:spPr>
          <a:xfrm>
            <a:off x="997743" y="2412898"/>
            <a:ext cx="7148513" cy="2514597"/>
          </a:xfrm>
        </p:spPr>
        <p:txBody>
          <a:bodyPr vert="horz" lIns="91440" tIns="45720" rIns="91440" bIns="45720" rtlCol="0" anchor="b">
            <a:normAutofit fontScale="90000"/>
          </a:bodyPr>
          <a:lstStyle/>
          <a:p>
            <a:pPr algn="ctr" defTabSz="914400">
              <a:lnSpc>
                <a:spcPct val="90000"/>
              </a:lnSpc>
            </a:pPr>
            <a:r>
              <a:rPr lang="en-US" sz="5400" kern="1200" dirty="0">
                <a:solidFill>
                  <a:schemeClr val="tx1"/>
                </a:solidFill>
                <a:latin typeface="+mj-lt"/>
                <a:ea typeface="+mj-ea"/>
                <a:cs typeface="+mj-cs"/>
              </a:rPr>
              <a:t>OPERATION WARP SPEED / ACCELERATING COVID-19 THERAPEUTIC INTERVENTIONS AND VACCINES</a:t>
            </a:r>
            <a:endParaRPr lang="en-US" sz="5400" kern="1200" dirty="0">
              <a:solidFill>
                <a:schemeClr val="tx1"/>
              </a:solidFill>
              <a:highlight>
                <a:srgbClr val="FFFF00"/>
              </a:highlight>
              <a:latin typeface="+mj-lt"/>
              <a:ea typeface="+mj-ea"/>
              <a:cs typeface="+mj-cs"/>
            </a:endParaRPr>
          </a:p>
        </p:txBody>
      </p:sp>
      <p:sp>
        <p:nvSpPr>
          <p:cNvPr id="6" name="TextBox 5">
            <a:extLst>
              <a:ext uri="{FF2B5EF4-FFF2-40B4-BE49-F238E27FC236}">
                <a16:creationId xmlns:a16="http://schemas.microsoft.com/office/drawing/2014/main" id="{A9DD9A2F-2D36-4B2B-B52C-42A1C4F23C23}"/>
              </a:ext>
            </a:extLst>
          </p:cNvPr>
          <p:cNvSpPr txBox="1"/>
          <p:nvPr/>
        </p:nvSpPr>
        <p:spPr>
          <a:xfrm>
            <a:off x="8709285" y="6310168"/>
            <a:ext cx="329784" cy="276999"/>
          </a:xfrm>
          <a:prstGeom prst="rect">
            <a:avLst/>
          </a:prstGeom>
          <a:noFill/>
        </p:spPr>
        <p:txBody>
          <a:bodyPr wrap="square" rtlCol="0">
            <a:spAutoFit/>
          </a:bodyPr>
          <a:lstStyle/>
          <a:p>
            <a:fld id="{E00C9156-0833-467A-8157-F4443E335942}" type="slidenum">
              <a:rPr lang="en-US" sz="1200" smtClean="0"/>
              <a:t>7</a:t>
            </a:fld>
            <a:endParaRPr lang="en-US" sz="1200" dirty="0"/>
          </a:p>
        </p:txBody>
      </p:sp>
    </p:spTree>
    <p:extLst>
      <p:ext uri="{BB962C8B-B14F-4D97-AF65-F5344CB8AC3E}">
        <p14:creationId xmlns:p14="http://schemas.microsoft.com/office/powerpoint/2010/main" val="19705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1AB97-B5F6-4DF5-B06C-7BB5AED6B278}"/>
              </a:ext>
            </a:extLst>
          </p:cNvPr>
          <p:cNvSpPr>
            <a:spLocks noGrp="1"/>
          </p:cNvSpPr>
          <p:nvPr>
            <p:ph type="title"/>
          </p:nvPr>
        </p:nvSpPr>
        <p:spPr/>
        <p:txBody>
          <a:bodyPr>
            <a:normAutofit/>
          </a:bodyPr>
          <a:lstStyle/>
          <a:p>
            <a:r>
              <a:rPr lang="en-US" sz="3200" dirty="0"/>
              <a:t>BRINGING TRIALS TO VETERANS</a:t>
            </a:r>
          </a:p>
        </p:txBody>
      </p:sp>
      <p:pic>
        <p:nvPicPr>
          <p:cNvPr id="12" name="Picture 11">
            <a:extLst>
              <a:ext uri="{FF2B5EF4-FFF2-40B4-BE49-F238E27FC236}">
                <a16:creationId xmlns:a16="http://schemas.microsoft.com/office/drawing/2014/main" id="{F234D3F5-7197-4857-8742-B2AC289E38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417812" y="3627791"/>
            <a:ext cx="1905421" cy="1781498"/>
          </a:xfrm>
          <a:prstGeom prst="rect">
            <a:avLst/>
          </a:prstGeom>
        </p:spPr>
      </p:pic>
      <p:pic>
        <p:nvPicPr>
          <p:cNvPr id="17" name="Picture 16">
            <a:extLst>
              <a:ext uri="{FF2B5EF4-FFF2-40B4-BE49-F238E27FC236}">
                <a16:creationId xmlns:a16="http://schemas.microsoft.com/office/drawing/2014/main" id="{E775C50B-32A3-48E3-9E4A-926A3B1AD28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44672" y="3390314"/>
            <a:ext cx="2372860" cy="1576594"/>
          </a:xfrm>
          <a:prstGeom prst="rect">
            <a:avLst/>
          </a:prstGeom>
        </p:spPr>
      </p:pic>
      <p:pic>
        <p:nvPicPr>
          <p:cNvPr id="19" name="Picture 18">
            <a:extLst>
              <a:ext uri="{FF2B5EF4-FFF2-40B4-BE49-F238E27FC236}">
                <a16:creationId xmlns:a16="http://schemas.microsoft.com/office/drawing/2014/main" id="{1DD59CD5-B24C-4891-AD5F-287899FCC24B}"/>
              </a:ext>
            </a:extLst>
          </p:cNvPr>
          <p:cNvPicPr>
            <a:picLocks noChangeAspect="1"/>
          </p:cNvPicPr>
          <p:nvPr/>
        </p:nvPicPr>
        <p:blipFill>
          <a:blip r:embed="rId7"/>
          <a:stretch>
            <a:fillRect/>
          </a:stretch>
        </p:blipFill>
        <p:spPr>
          <a:xfrm>
            <a:off x="3616648" y="4518540"/>
            <a:ext cx="1939150" cy="1452491"/>
          </a:xfrm>
          <a:prstGeom prst="rect">
            <a:avLst/>
          </a:prstGeom>
        </p:spPr>
      </p:pic>
      <p:pic>
        <p:nvPicPr>
          <p:cNvPr id="21" name="Graphic 20" descr="Arrow: Straight">
            <a:extLst>
              <a:ext uri="{FF2B5EF4-FFF2-40B4-BE49-F238E27FC236}">
                <a16:creationId xmlns:a16="http://schemas.microsoft.com/office/drawing/2014/main" id="{4FF89479-E1A6-45F0-9FAD-C7ADE67697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3438077" y="2888464"/>
            <a:ext cx="2218122" cy="1261491"/>
          </a:xfrm>
          <a:prstGeom prst="rect">
            <a:avLst/>
          </a:prstGeom>
        </p:spPr>
      </p:pic>
      <p:pic>
        <p:nvPicPr>
          <p:cNvPr id="23" name="Graphic 22" descr="Arrow: Slight curve">
            <a:extLst>
              <a:ext uri="{FF2B5EF4-FFF2-40B4-BE49-F238E27FC236}">
                <a16:creationId xmlns:a16="http://schemas.microsoft.com/office/drawing/2014/main" id="{29E640E5-7CD6-496A-9ACA-0C729E3BD1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663458">
            <a:off x="1864864" y="2642547"/>
            <a:ext cx="1298028" cy="1497697"/>
          </a:xfrm>
          <a:prstGeom prst="rect">
            <a:avLst/>
          </a:prstGeom>
        </p:spPr>
      </p:pic>
      <p:pic>
        <p:nvPicPr>
          <p:cNvPr id="24" name="Graphic 23" descr="Arrow: Slight curve">
            <a:extLst>
              <a:ext uri="{FF2B5EF4-FFF2-40B4-BE49-F238E27FC236}">
                <a16:creationId xmlns:a16="http://schemas.microsoft.com/office/drawing/2014/main" id="{5F8C064F-8496-45C0-BBE4-601ACCF140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945511" flipH="1">
            <a:off x="5887672" y="2689478"/>
            <a:ext cx="1389417" cy="1423737"/>
          </a:xfrm>
          <a:prstGeom prst="rect">
            <a:avLst/>
          </a:prstGeom>
        </p:spPr>
      </p:pic>
      <p:pic>
        <p:nvPicPr>
          <p:cNvPr id="5" name="Graphic 4" descr="Group">
            <a:extLst>
              <a:ext uri="{FF2B5EF4-FFF2-40B4-BE49-F238E27FC236}">
                <a16:creationId xmlns:a16="http://schemas.microsoft.com/office/drawing/2014/main" id="{C877C9BC-05FE-421D-B2A2-EF8C348B45B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15690" y="970479"/>
            <a:ext cx="1939150" cy="1939150"/>
          </a:xfrm>
          <a:prstGeom prst="rect">
            <a:avLst/>
          </a:prstGeom>
        </p:spPr>
      </p:pic>
      <p:pic>
        <p:nvPicPr>
          <p:cNvPr id="13" name="Graphic 12" descr="Group">
            <a:extLst>
              <a:ext uri="{FF2B5EF4-FFF2-40B4-BE49-F238E27FC236}">
                <a16:creationId xmlns:a16="http://schemas.microsoft.com/office/drawing/2014/main" id="{1F0F8186-653A-46DA-B58B-B215F4329E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82078" y="958970"/>
            <a:ext cx="1939150" cy="1939150"/>
          </a:xfrm>
          <a:prstGeom prst="rect">
            <a:avLst/>
          </a:prstGeom>
        </p:spPr>
      </p:pic>
      <p:sp>
        <p:nvSpPr>
          <p:cNvPr id="6" name="TextBox 5">
            <a:extLst>
              <a:ext uri="{FF2B5EF4-FFF2-40B4-BE49-F238E27FC236}">
                <a16:creationId xmlns:a16="http://schemas.microsoft.com/office/drawing/2014/main" id="{3D6AED78-8449-4EE1-A656-7261D3C9B549}"/>
              </a:ext>
            </a:extLst>
          </p:cNvPr>
          <p:cNvSpPr txBox="1"/>
          <p:nvPr/>
        </p:nvSpPr>
        <p:spPr>
          <a:xfrm>
            <a:off x="365588" y="5359451"/>
            <a:ext cx="2162186" cy="461665"/>
          </a:xfrm>
          <a:prstGeom prst="rect">
            <a:avLst/>
          </a:prstGeom>
          <a:noFill/>
        </p:spPr>
        <p:txBody>
          <a:bodyPr wrap="square" rtlCol="0">
            <a:spAutoFit/>
          </a:bodyPr>
          <a:lstStyle/>
          <a:p>
            <a:pPr algn="ctr"/>
            <a:r>
              <a:rPr lang="en-US" sz="2400" dirty="0"/>
              <a:t>Industry</a:t>
            </a:r>
          </a:p>
        </p:txBody>
      </p:sp>
      <p:sp>
        <p:nvSpPr>
          <p:cNvPr id="15" name="TextBox 14">
            <a:extLst>
              <a:ext uri="{FF2B5EF4-FFF2-40B4-BE49-F238E27FC236}">
                <a16:creationId xmlns:a16="http://schemas.microsoft.com/office/drawing/2014/main" id="{6F962304-1078-4832-9967-69A0E1655F25}"/>
              </a:ext>
            </a:extLst>
          </p:cNvPr>
          <p:cNvSpPr txBox="1"/>
          <p:nvPr/>
        </p:nvSpPr>
        <p:spPr>
          <a:xfrm>
            <a:off x="6844802" y="5033407"/>
            <a:ext cx="2162186" cy="830997"/>
          </a:xfrm>
          <a:prstGeom prst="rect">
            <a:avLst/>
          </a:prstGeom>
          <a:noFill/>
        </p:spPr>
        <p:txBody>
          <a:bodyPr wrap="square" rtlCol="0">
            <a:spAutoFit/>
          </a:bodyPr>
          <a:lstStyle/>
          <a:p>
            <a:pPr algn="ctr"/>
            <a:r>
              <a:rPr lang="en-US" sz="2400" dirty="0"/>
              <a:t>Other Federal</a:t>
            </a:r>
          </a:p>
          <a:p>
            <a:pPr algn="ctr"/>
            <a:r>
              <a:rPr lang="en-US" sz="2400" dirty="0"/>
              <a:t>Sponsors</a:t>
            </a:r>
          </a:p>
        </p:txBody>
      </p:sp>
      <p:sp>
        <p:nvSpPr>
          <p:cNvPr id="7" name="Arrow: Right 6">
            <a:extLst>
              <a:ext uri="{FF2B5EF4-FFF2-40B4-BE49-F238E27FC236}">
                <a16:creationId xmlns:a16="http://schemas.microsoft.com/office/drawing/2014/main" id="{5C6E5CBA-1D71-4D3C-93A1-93DDA1AE7294}"/>
              </a:ext>
            </a:extLst>
          </p:cNvPr>
          <p:cNvSpPr/>
          <p:nvPr/>
        </p:nvSpPr>
        <p:spPr>
          <a:xfrm rot="19872358">
            <a:off x="5610555" y="5028084"/>
            <a:ext cx="733677" cy="3386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9179F0D-38A6-4976-9CF6-089EC51643BF}"/>
              </a:ext>
            </a:extLst>
          </p:cNvPr>
          <p:cNvSpPr/>
          <p:nvPr/>
        </p:nvSpPr>
        <p:spPr>
          <a:xfrm rot="12281128">
            <a:off x="2691724" y="5113914"/>
            <a:ext cx="733677" cy="3386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DDAB61-00B9-4493-81EE-63BBCF062F6E}"/>
              </a:ext>
            </a:extLst>
          </p:cNvPr>
          <p:cNvSpPr txBox="1"/>
          <p:nvPr/>
        </p:nvSpPr>
        <p:spPr>
          <a:xfrm>
            <a:off x="2152357" y="5413846"/>
            <a:ext cx="1941341" cy="646331"/>
          </a:xfrm>
          <a:prstGeom prst="rect">
            <a:avLst/>
          </a:prstGeom>
          <a:noFill/>
        </p:spPr>
        <p:txBody>
          <a:bodyPr wrap="square" rtlCol="0">
            <a:spAutoFit/>
          </a:bodyPr>
          <a:lstStyle/>
          <a:p>
            <a:pPr algn="ctr"/>
            <a:r>
              <a:rPr lang="en-US" dirty="0"/>
              <a:t>Education</a:t>
            </a:r>
          </a:p>
          <a:p>
            <a:r>
              <a:rPr lang="en-US" dirty="0"/>
              <a:t>Reducing Barriers</a:t>
            </a:r>
          </a:p>
        </p:txBody>
      </p:sp>
      <p:sp>
        <p:nvSpPr>
          <p:cNvPr id="11" name="Rectangle 10">
            <a:extLst>
              <a:ext uri="{FF2B5EF4-FFF2-40B4-BE49-F238E27FC236}">
                <a16:creationId xmlns:a16="http://schemas.microsoft.com/office/drawing/2014/main" id="{3377724F-335C-4A2F-856D-17C8B02A5E25}"/>
              </a:ext>
            </a:extLst>
          </p:cNvPr>
          <p:cNvSpPr/>
          <p:nvPr/>
        </p:nvSpPr>
        <p:spPr>
          <a:xfrm>
            <a:off x="3170494" y="3159530"/>
            <a:ext cx="2803011" cy="8191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Coordination    Recruitment</a:t>
            </a:r>
          </a:p>
          <a:p>
            <a:r>
              <a:rPr lang="en-US" dirty="0">
                <a:solidFill>
                  <a:schemeClr val="tx1"/>
                </a:solidFill>
              </a:rPr>
              <a:t>Clinical Insight  Quality    </a:t>
            </a:r>
          </a:p>
        </p:txBody>
      </p:sp>
      <p:sp>
        <p:nvSpPr>
          <p:cNvPr id="25" name="TextBox 24">
            <a:extLst>
              <a:ext uri="{FF2B5EF4-FFF2-40B4-BE49-F238E27FC236}">
                <a16:creationId xmlns:a16="http://schemas.microsoft.com/office/drawing/2014/main" id="{F0F368C3-BD17-4E94-B5CB-438284B42399}"/>
              </a:ext>
            </a:extLst>
          </p:cNvPr>
          <p:cNvSpPr txBox="1"/>
          <p:nvPr/>
        </p:nvSpPr>
        <p:spPr>
          <a:xfrm>
            <a:off x="5382702" y="5355928"/>
            <a:ext cx="1941341" cy="646331"/>
          </a:xfrm>
          <a:prstGeom prst="rect">
            <a:avLst/>
          </a:prstGeom>
          <a:noFill/>
        </p:spPr>
        <p:txBody>
          <a:bodyPr wrap="square" rtlCol="0">
            <a:spAutoFit/>
          </a:bodyPr>
          <a:lstStyle/>
          <a:p>
            <a:pPr algn="ctr"/>
            <a:r>
              <a:rPr lang="en-US" dirty="0"/>
              <a:t>Education</a:t>
            </a:r>
          </a:p>
          <a:p>
            <a:r>
              <a:rPr lang="en-US" dirty="0"/>
              <a:t>Reducing Barriers</a:t>
            </a:r>
          </a:p>
        </p:txBody>
      </p:sp>
    </p:spTree>
    <p:extLst>
      <p:ext uri="{BB962C8B-B14F-4D97-AF65-F5344CB8AC3E}">
        <p14:creationId xmlns:p14="http://schemas.microsoft.com/office/powerpoint/2010/main" val="84289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508C-39EA-4B3B-8958-4AFD078AD4E3}"/>
              </a:ext>
            </a:extLst>
          </p:cNvPr>
          <p:cNvSpPr>
            <a:spLocks noGrp="1"/>
          </p:cNvSpPr>
          <p:nvPr>
            <p:ph type="title"/>
          </p:nvPr>
        </p:nvSpPr>
        <p:spPr/>
        <p:txBody>
          <a:bodyPr/>
          <a:lstStyle/>
          <a:p>
            <a:r>
              <a:rPr lang="en-US" dirty="0"/>
              <a:t>ACCESS TO CLINICAL TRIALS INITIATIVE</a:t>
            </a:r>
          </a:p>
        </p:txBody>
      </p:sp>
      <p:sp>
        <p:nvSpPr>
          <p:cNvPr id="3" name="Content Placeholder 2">
            <a:extLst>
              <a:ext uri="{FF2B5EF4-FFF2-40B4-BE49-F238E27FC236}">
                <a16:creationId xmlns:a16="http://schemas.microsoft.com/office/drawing/2014/main" id="{FA416438-EA82-43CC-B569-01628A2A2200}"/>
              </a:ext>
            </a:extLst>
          </p:cNvPr>
          <p:cNvSpPr>
            <a:spLocks noGrp="1"/>
          </p:cNvSpPr>
          <p:nvPr>
            <p:ph idx="1"/>
          </p:nvPr>
        </p:nvSpPr>
        <p:spPr>
          <a:xfrm>
            <a:off x="457200" y="1334126"/>
            <a:ext cx="8229600" cy="4532838"/>
          </a:xfrm>
        </p:spPr>
        <p:txBody>
          <a:bodyPr>
            <a:normAutofit/>
          </a:bodyPr>
          <a:lstStyle/>
          <a:p>
            <a:r>
              <a:rPr lang="en-US" dirty="0"/>
              <a:t>Started in April 2018 to provide Veterans and VA investigators more opportunities to participate in industry and federally sponsored clinical trials </a:t>
            </a:r>
          </a:p>
          <a:p>
            <a:pPr marL="0" indent="0">
              <a:buNone/>
            </a:pPr>
            <a:r>
              <a:rPr lang="en-US" dirty="0"/>
              <a:t> </a:t>
            </a:r>
          </a:p>
          <a:p>
            <a:r>
              <a:rPr lang="en-US" sz="2400" dirty="0"/>
              <a:t>Goals:</a:t>
            </a:r>
          </a:p>
          <a:p>
            <a:pPr lvl="1"/>
            <a:r>
              <a:rPr lang="en-US" dirty="0"/>
              <a:t>Streamline / create processes and policies to facilitate clinical trials partnerships with non-VA partners</a:t>
            </a:r>
          </a:p>
          <a:p>
            <a:pPr lvl="1"/>
            <a:r>
              <a:rPr lang="en-US" dirty="0"/>
              <a:t>Increase number of high quality, multi-site clinical trials done in VA</a:t>
            </a:r>
          </a:p>
          <a:p>
            <a:pPr lvl="1"/>
            <a:r>
              <a:rPr lang="en-US" dirty="0"/>
              <a:t>Establish VA as a partner of choice</a:t>
            </a:r>
          </a:p>
          <a:p>
            <a:pPr lvl="1"/>
            <a:endParaRPr lang="en-US" dirty="0"/>
          </a:p>
          <a:p>
            <a:pPr marL="0" indent="0">
              <a:buNone/>
            </a:pPr>
            <a:endParaRPr lang="en-US" dirty="0"/>
          </a:p>
        </p:txBody>
      </p:sp>
      <p:sp>
        <p:nvSpPr>
          <p:cNvPr id="4" name="TextBox 3">
            <a:extLst>
              <a:ext uri="{FF2B5EF4-FFF2-40B4-BE49-F238E27FC236}">
                <a16:creationId xmlns:a16="http://schemas.microsoft.com/office/drawing/2014/main" id="{D630B453-4619-4B32-8215-48C2580BD60B}"/>
              </a:ext>
            </a:extLst>
          </p:cNvPr>
          <p:cNvSpPr txBox="1"/>
          <p:nvPr/>
        </p:nvSpPr>
        <p:spPr>
          <a:xfrm>
            <a:off x="209862" y="5471410"/>
            <a:ext cx="8694295" cy="954107"/>
          </a:xfrm>
          <a:prstGeom prst="rect">
            <a:avLst/>
          </a:prstGeom>
          <a:noFill/>
        </p:spPr>
        <p:txBody>
          <a:bodyPr wrap="square" rtlCol="0">
            <a:spAutoFit/>
          </a:bodyPr>
          <a:lstStyle/>
          <a:p>
            <a:pPr algn="ctr"/>
            <a:r>
              <a:rPr lang="en-US" sz="2800" dirty="0">
                <a:solidFill>
                  <a:srgbClr val="FF0000"/>
                </a:solidFill>
              </a:rPr>
              <a:t>Before COVID-19, VA was already working toward faster start-up of trials.</a:t>
            </a:r>
          </a:p>
        </p:txBody>
      </p:sp>
    </p:spTree>
    <p:extLst>
      <p:ext uri="{BB962C8B-B14F-4D97-AF65-F5344CB8AC3E}">
        <p14:creationId xmlns:p14="http://schemas.microsoft.com/office/powerpoint/2010/main" val="2887254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BCxvB8J9ps55JzqYAnRl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TotalTime>
  <Words>4228</Words>
  <Application>Microsoft Office PowerPoint</Application>
  <PresentationFormat>On-screen Show (4:3)</PresentationFormat>
  <Paragraphs>490</Paragraphs>
  <Slides>52</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Arial</vt:lpstr>
      <vt:lpstr>Calibri</vt:lpstr>
      <vt:lpstr>Georgia</vt:lpstr>
      <vt:lpstr>Lucida Console</vt:lpstr>
      <vt:lpstr>Open Sans</vt:lpstr>
      <vt:lpstr>Open Sans Light</vt:lpstr>
      <vt:lpstr>Open Sans Semibold</vt:lpstr>
      <vt:lpstr>Wingdings 2</vt:lpstr>
      <vt:lpstr>Office Theme</vt:lpstr>
      <vt:lpstr>think-cell Slide</vt:lpstr>
      <vt:lpstr>VA’s EFFORTS IN THE NATIONAL COVID-19 CLINICAL TRIALS ON VACCINES AND THERAPEUTICS </vt:lpstr>
      <vt:lpstr>PRESENTERS (in order)</vt:lpstr>
      <vt:lpstr>OUTLINE</vt:lpstr>
      <vt:lpstr>OBJECTIVES</vt:lpstr>
      <vt:lpstr>COMMENTS FROM THE CHIEF RESEARCH AND DEVELOPMENT OFFICER AND Office of the Assistant Under Secretary for Health for Clinical Operations</vt:lpstr>
      <vt:lpstr>VA RESEARCH RESPONSE TO COVID-19</vt:lpstr>
      <vt:lpstr>OPERATION WARP SPEED / ACCELERATING COVID-19 THERAPEUTIC INTERVENTIONS AND VACCINES</vt:lpstr>
      <vt:lpstr>BRINGING TRIALS TO VETERANS</vt:lpstr>
      <vt:lpstr>ACCESS TO CLINICAL TRIALS INITIATIVE</vt:lpstr>
      <vt:lpstr>ORD PARTNERED RESEARCH PROGRAM</vt:lpstr>
      <vt:lpstr>PowerPoint Presentation</vt:lpstr>
      <vt:lpstr>OPERATION WARP SPEED (OWS) PARTNERS</vt:lpstr>
      <vt:lpstr>Accelerating COVID-19 Therapeutic Interventions  and Vaccines (ACTIV)</vt:lpstr>
      <vt:lpstr>ACTIV PARTNERS</vt:lpstr>
      <vt:lpstr>PowerPoint Presentation</vt:lpstr>
      <vt:lpstr>COVID-19 VACCINE TRIALS</vt:lpstr>
      <vt:lpstr>OWS COVID-19 VACCINE TRIAL PARTNERS</vt:lpstr>
      <vt:lpstr>SITE PROCESS</vt:lpstr>
      <vt:lpstr>LESSONS LEARNED</vt:lpstr>
      <vt:lpstr>PLANNED ACTIVITIES</vt:lpstr>
      <vt:lpstr>ACCELERATING COVID-19 THERAPEUTIC INTERVENTIONS AND VACCINES (ACTIV)</vt:lpstr>
      <vt:lpstr>ACTIV Protocols | Overview</vt:lpstr>
      <vt:lpstr>PowerPoint Presentation</vt:lpstr>
      <vt:lpstr>A Multicenter, Adaptive, Randomized, Blinded Controlled Trial of the Safety and Efficacy of Investigational Therapeutics for Hospitalised patients with COVID-19</vt:lpstr>
      <vt:lpstr>PowerPoint Presentation</vt:lpstr>
      <vt:lpstr>PowerPoint Presentation</vt:lpstr>
      <vt:lpstr>PowerPoint Presentation</vt:lpstr>
      <vt:lpstr>Steps to joining an ACTIV research study</vt:lpstr>
      <vt:lpstr>LINKS</vt:lpstr>
      <vt:lpstr>REGULATORY ITEMS For those selected to participate by the CRO or SPONSOR</vt:lpstr>
      <vt:lpstr>Regulatory processes at sites for OWS/ACTIV</vt:lpstr>
      <vt:lpstr>Institutional Biosafety Committee (IBC) Review</vt:lpstr>
      <vt:lpstr>Consent and HIPAA Authorizations</vt:lpstr>
      <vt:lpstr>PREP Act</vt:lpstr>
      <vt:lpstr>Commercial IRB Process </vt:lpstr>
      <vt:lpstr>PowerPoint Presentation</vt:lpstr>
      <vt:lpstr>PowerPoint Presentation</vt:lpstr>
      <vt:lpstr>PowerPoint Presentation</vt:lpstr>
      <vt:lpstr>POCs</vt:lpstr>
      <vt:lpstr>SNEAK PEEK – COMING ATTRACTIONS</vt:lpstr>
      <vt:lpstr>VA TRIALS ACTIVITIES: HITCH, CURES &amp; NETWORK</vt:lpstr>
      <vt:lpstr>ORD Sponsored Clinical Trials Activities</vt:lpstr>
      <vt:lpstr>VA HITCH Trial</vt:lpstr>
      <vt:lpstr>VA CURES Umbrella</vt:lpstr>
      <vt:lpstr>WHAT DO WE NEED TO SUCCEED?</vt:lpstr>
      <vt:lpstr>WAY FORWARD</vt:lpstr>
      <vt:lpstr>PowerPoint Presentation</vt:lpstr>
      <vt:lpstr>PROPOSED COVID-19 TRIAL SITES – OWS, ACTIV, VA HITCH &amp; VA CURES (as of July 2020) </vt:lpstr>
      <vt:lpstr>CONCLUSION</vt:lpstr>
      <vt:lpstr>QUESTIONS OR NEED HELP?</vt:lpstr>
      <vt:lpstr>THANK YOU AND 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 EFFORTS IN THE NATIONAL COVID-19 CLINICAL TRIALS ON VACCINES AND THERAPEUTICS</dc:title>
  <dc:subject>VA's Efforts in the National COVID-19 Clinical Trials on Vaccines and Therapeutics</dc:subject>
  <dc:creator>Klote, Mary (Molly)</dc:creator>
  <cp:keywords>VA's Efforts in the National COVID-19 Clinical Trials on Vaccines and Therapeutics</cp:keywords>
  <cp:lastModifiedBy>Rivera, Portia T</cp:lastModifiedBy>
  <cp:revision>17</cp:revision>
  <dcterms:created xsi:type="dcterms:W3CDTF">2020-07-28T15:12:03Z</dcterms:created>
  <dcterms:modified xsi:type="dcterms:W3CDTF">2020-07-29T13:44:18Z</dcterms:modified>
</cp:coreProperties>
</file>